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05" r:id="rId2"/>
    <p:sldId id="380" r:id="rId3"/>
    <p:sldId id="509" r:id="rId4"/>
    <p:sldId id="363" r:id="rId5"/>
    <p:sldId id="461" r:id="rId6"/>
    <p:sldId id="403" r:id="rId7"/>
    <p:sldId id="462" r:id="rId8"/>
    <p:sldId id="463" r:id="rId9"/>
    <p:sldId id="464" r:id="rId10"/>
    <p:sldId id="396" r:id="rId11"/>
    <p:sldId id="393" r:id="rId12"/>
    <p:sldId id="510" r:id="rId13"/>
    <p:sldId id="405" r:id="rId14"/>
    <p:sldId id="364" r:id="rId15"/>
    <p:sldId id="467" r:id="rId16"/>
    <p:sldId id="347" r:id="rId17"/>
    <p:sldId id="468" r:id="rId18"/>
    <p:sldId id="448" r:id="rId19"/>
    <p:sldId id="440" r:id="rId20"/>
    <p:sldId id="469" r:id="rId21"/>
    <p:sldId id="511" r:id="rId22"/>
    <p:sldId id="512" r:id="rId23"/>
    <p:sldId id="513" r:id="rId24"/>
    <p:sldId id="514" r:id="rId25"/>
    <p:sldId id="515" r:id="rId26"/>
    <p:sldId id="409" r:id="rId27"/>
    <p:sldId id="410" r:id="rId28"/>
    <p:sldId id="430" r:id="rId29"/>
    <p:sldId id="437" r:id="rId30"/>
    <p:sldId id="378" r:id="rId31"/>
    <p:sldId id="433" r:id="rId32"/>
    <p:sldId id="503" r:id="rId33"/>
    <p:sldId id="504" r:id="rId34"/>
    <p:sldId id="505" r:id="rId35"/>
    <p:sldId id="506" r:id="rId36"/>
    <p:sldId id="438" r:id="rId37"/>
  </p:sldIdLst>
  <p:sldSz cx="9906000" cy="6858000" type="A4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BEF"/>
    <a:srgbClr val="FF00FF"/>
    <a:srgbClr val="9B8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7" autoAdjust="0"/>
    <p:restoredTop sz="94660"/>
  </p:normalViewPr>
  <p:slideViewPr>
    <p:cSldViewPr>
      <p:cViewPr varScale="1">
        <p:scale>
          <a:sx n="76" d="100"/>
          <a:sy n="76" d="100"/>
        </p:scale>
        <p:origin x="132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270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g04\DAES\Qualidade\Indicadores\Comunica&#231;&#227;o%20Interna%20e%20Externa\Apresenta&#231;&#245;es\Insumos%20_Dados_Graficos\(2016-08-26)%20dados.graficos_atualizacao_apresentaca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noFill/>
              </a:ln>
            </c:spPr>
          </c:marker>
          <c:dLbls>
            <c:dLbl>
              <c:idx val="11"/>
              <c:layout>
                <c:manualLayout>
                  <c:x val="-1.0178115416943693E-2"/>
                  <c:y val="-1.1994004886376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7986011401545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/>
                    </a:solidFill>
                  </a:defRPr>
                </a:pPr>
                <a:endParaRPr lang="pt-B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'ENADE_Qtde.Inscr.2004-2016'!$A$6:$A$18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xVal>
          <c:yVal>
            <c:numRef>
              <c:f>'ENADE_Qtde.Inscr.2004-2016'!$B$6:$B$18</c:f>
              <c:numCache>
                <c:formatCode>General</c:formatCode>
                <c:ptCount val="13"/>
                <c:pt idx="0">
                  <c:v>140</c:v>
                </c:pt>
                <c:pt idx="1">
                  <c:v>277</c:v>
                </c:pt>
                <c:pt idx="2">
                  <c:v>387</c:v>
                </c:pt>
                <c:pt idx="3">
                  <c:v>190</c:v>
                </c:pt>
                <c:pt idx="4">
                  <c:v>382</c:v>
                </c:pt>
                <c:pt idx="5">
                  <c:v>803</c:v>
                </c:pt>
                <c:pt idx="6">
                  <c:v>411</c:v>
                </c:pt>
                <c:pt idx="7">
                  <c:v>303</c:v>
                </c:pt>
                <c:pt idx="8">
                  <c:v>470</c:v>
                </c:pt>
                <c:pt idx="9">
                  <c:v>196</c:v>
                </c:pt>
                <c:pt idx="10">
                  <c:v>483</c:v>
                </c:pt>
                <c:pt idx="11">
                  <c:v>552</c:v>
                </c:pt>
                <c:pt idx="12">
                  <c:v>216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16346688"/>
        <c:axId val="-716357024"/>
      </c:scatterChart>
      <c:valAx>
        <c:axId val="-716346688"/>
        <c:scaling>
          <c:orientation val="minMax"/>
          <c:max val="2016"/>
          <c:min val="200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-716357024"/>
        <c:crosses val="autoZero"/>
        <c:crossBetween val="midCat"/>
      </c:valAx>
      <c:valAx>
        <c:axId val="-716357024"/>
        <c:scaling>
          <c:orientation val="minMax"/>
          <c:max val="1000"/>
        </c:scaling>
        <c:delete val="0"/>
        <c:axPos val="l"/>
        <c:majorGridlines>
          <c:spPr>
            <a:ln>
              <a:solidFill>
                <a:schemeClr val="accent1">
                  <a:alpha val="5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>
                <a:alpha val="50000"/>
              </a:schemeClr>
            </a:solidFill>
          </a:ln>
        </c:spPr>
        <c:txPr>
          <a:bodyPr/>
          <a:lstStyle/>
          <a:p>
            <a:pPr>
              <a:defRPr b="1"/>
            </a:pPr>
            <a:endParaRPr lang="pt-BR"/>
          </a:p>
        </c:txPr>
        <c:crossAx val="-716346688"/>
        <c:crosses val="autoZero"/>
        <c:crossBetween val="midCat"/>
        <c:majorUnit val="2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795A0-0E9A-4CD5-B2F7-F93DF3517C3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364390AE-8EA4-4E09-A4BC-362B32513AFB}">
      <dgm:prSet phldrT="[Texto]" custT="1"/>
      <dgm:spPr/>
      <dgm:t>
        <a:bodyPr/>
        <a:lstStyle/>
        <a:p>
          <a:pPr algn="just"/>
          <a:r>
            <a:rPr lang="pt-BR" sz="2400" b="1" dirty="0" smtClean="0">
              <a:latin typeface="+mj-lt"/>
            </a:rPr>
            <a:t>Dinamizar o processo de avaliação, integrando instrumentos, espaços e momentos. </a:t>
          </a:r>
          <a:endParaRPr lang="pt-BR" sz="2400" dirty="0"/>
        </a:p>
      </dgm:t>
    </dgm:pt>
    <dgm:pt modelId="{B9BC229C-976C-49C8-8A88-8B11B7CB98B6}" type="parTrans" cxnId="{DFE34F1B-8E63-42B0-895D-F37322141840}">
      <dgm:prSet/>
      <dgm:spPr/>
      <dgm:t>
        <a:bodyPr/>
        <a:lstStyle/>
        <a:p>
          <a:endParaRPr lang="pt-BR" sz="2000"/>
        </a:p>
      </dgm:t>
    </dgm:pt>
    <dgm:pt modelId="{6F2CF029-2DF2-4ECA-B952-A8E7DDAC0289}" type="sibTrans" cxnId="{DFE34F1B-8E63-42B0-895D-F37322141840}">
      <dgm:prSet/>
      <dgm:spPr/>
      <dgm:t>
        <a:bodyPr/>
        <a:lstStyle/>
        <a:p>
          <a:endParaRPr lang="pt-BR" sz="2000"/>
        </a:p>
      </dgm:t>
    </dgm:pt>
    <dgm:pt modelId="{B7EE484D-51B6-4609-A28E-57C8CC72EAFF}">
      <dgm:prSet phldrT="[Texto]" custT="1"/>
      <dgm:spPr/>
      <dgm:t>
        <a:bodyPr/>
        <a:lstStyle/>
        <a:p>
          <a:pPr algn="just"/>
          <a:r>
            <a:rPr lang="pt-BR" sz="2400" b="1" dirty="0" smtClean="0">
              <a:latin typeface="+mj-lt"/>
            </a:rPr>
            <a:t>Acompanhar o desenvolvimento e aperfeiçoamento do Ciclo Avaliativo e do próprio Sinaes (produção de estudos e disseminação de resultados).</a:t>
          </a:r>
          <a:endParaRPr lang="pt-BR" sz="2400" dirty="0"/>
        </a:p>
      </dgm:t>
    </dgm:pt>
    <dgm:pt modelId="{CA342A56-8D93-477C-AD18-D2079198895D}" type="parTrans" cxnId="{0CE0DF0C-C663-4E3C-84B5-F895CFC5A180}">
      <dgm:prSet/>
      <dgm:spPr/>
      <dgm:t>
        <a:bodyPr/>
        <a:lstStyle/>
        <a:p>
          <a:endParaRPr lang="pt-BR" sz="2000"/>
        </a:p>
      </dgm:t>
    </dgm:pt>
    <dgm:pt modelId="{BC9069FB-5375-4BAB-80C2-8C09E4FA8CB8}" type="sibTrans" cxnId="{0CE0DF0C-C663-4E3C-84B5-F895CFC5A180}">
      <dgm:prSet/>
      <dgm:spPr/>
      <dgm:t>
        <a:bodyPr/>
        <a:lstStyle/>
        <a:p>
          <a:endParaRPr lang="pt-BR" sz="2000"/>
        </a:p>
      </dgm:t>
    </dgm:pt>
    <dgm:pt modelId="{F193CC29-D824-44C3-9191-04F920777076}">
      <dgm:prSet phldrT="[Texto]" custT="1"/>
      <dgm:spPr>
        <a:solidFill>
          <a:srgbClr val="00B050"/>
        </a:solidFill>
      </dgm:spPr>
      <dgm:t>
        <a:bodyPr/>
        <a:lstStyle/>
        <a:p>
          <a:pPr algn="just"/>
          <a:r>
            <a:rPr lang="pt-BR" sz="2400" b="1" dirty="0" smtClean="0">
              <a:latin typeface="+mj-lt"/>
            </a:rPr>
            <a:t>Garantir nos processos de avaliação (IES, cursos e estudantes) referenciais que assegurem o padrão mínimo de qualidade em todos os cursos de graduação.</a:t>
          </a:r>
          <a:endParaRPr lang="pt-BR" sz="2400" dirty="0"/>
        </a:p>
      </dgm:t>
    </dgm:pt>
    <dgm:pt modelId="{EAC3ACCB-B099-412C-8594-156E13B8FE4C}" type="parTrans" cxnId="{A1319617-EB96-440A-80C4-4C5C291D9A32}">
      <dgm:prSet/>
      <dgm:spPr/>
      <dgm:t>
        <a:bodyPr/>
        <a:lstStyle/>
        <a:p>
          <a:endParaRPr lang="pt-BR" sz="2000"/>
        </a:p>
      </dgm:t>
    </dgm:pt>
    <dgm:pt modelId="{81F61986-AEBB-4409-9BDD-6487DED0F79B}" type="sibTrans" cxnId="{A1319617-EB96-440A-80C4-4C5C291D9A32}">
      <dgm:prSet/>
      <dgm:spPr/>
      <dgm:t>
        <a:bodyPr/>
        <a:lstStyle/>
        <a:p>
          <a:endParaRPr lang="pt-BR" sz="2000"/>
        </a:p>
      </dgm:t>
    </dgm:pt>
    <dgm:pt modelId="{D1473C9E-C04B-4687-A089-1999A32B8F5F}" type="pres">
      <dgm:prSet presAssocID="{606795A0-0E9A-4CD5-B2F7-F93DF3517C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EFCBF-F70F-4952-8589-B0383B61A7C1}" type="pres">
      <dgm:prSet presAssocID="{364390AE-8EA4-4E09-A4BC-362B32513AFB}" presName="parentLin" presStyleCnt="0"/>
      <dgm:spPr/>
      <dgm:t>
        <a:bodyPr/>
        <a:lstStyle/>
        <a:p>
          <a:endParaRPr lang="pt-BR"/>
        </a:p>
      </dgm:t>
    </dgm:pt>
    <dgm:pt modelId="{4EFF9D4F-049A-416A-BDED-5E9F57F8482F}" type="pres">
      <dgm:prSet presAssocID="{364390AE-8EA4-4E09-A4BC-362B32513AF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D2F6A51-A999-45AC-8941-3966042F994F}" type="pres">
      <dgm:prSet presAssocID="{364390AE-8EA4-4E09-A4BC-362B32513AFB}" presName="parentText" presStyleLbl="node1" presStyleIdx="0" presStyleCnt="3" custScaleX="137347" custScaleY="150094" custLinFactNeighborX="-45843" custLinFactNeighborY="978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1918A2-F747-4CCF-8454-F9F8C34EE8EA}" type="pres">
      <dgm:prSet presAssocID="{364390AE-8EA4-4E09-A4BC-362B32513AFB}" presName="negativeSpace" presStyleCnt="0"/>
      <dgm:spPr/>
      <dgm:t>
        <a:bodyPr/>
        <a:lstStyle/>
        <a:p>
          <a:endParaRPr lang="pt-BR"/>
        </a:p>
      </dgm:t>
    </dgm:pt>
    <dgm:pt modelId="{33425CFC-6A98-4DAD-B7E5-59AECC152118}" type="pres">
      <dgm:prSet presAssocID="{364390AE-8EA4-4E09-A4BC-362B32513AF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210433-F947-4915-82BB-CE830FE80A84}" type="pres">
      <dgm:prSet presAssocID="{6F2CF029-2DF2-4ECA-B952-A8E7DDAC0289}" presName="spaceBetweenRectangles" presStyleCnt="0"/>
      <dgm:spPr/>
      <dgm:t>
        <a:bodyPr/>
        <a:lstStyle/>
        <a:p>
          <a:endParaRPr lang="pt-BR"/>
        </a:p>
      </dgm:t>
    </dgm:pt>
    <dgm:pt modelId="{7C88AE81-8DA0-4BF1-9404-B2C31713DAE2}" type="pres">
      <dgm:prSet presAssocID="{B7EE484D-51B6-4609-A28E-57C8CC72EAFF}" presName="parentLin" presStyleCnt="0"/>
      <dgm:spPr/>
      <dgm:t>
        <a:bodyPr/>
        <a:lstStyle/>
        <a:p>
          <a:endParaRPr lang="pt-BR"/>
        </a:p>
      </dgm:t>
    </dgm:pt>
    <dgm:pt modelId="{9216F62B-4917-4AEC-AA7B-67F848D12391}" type="pres">
      <dgm:prSet presAssocID="{B7EE484D-51B6-4609-A28E-57C8CC72EAF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349ECCB-B9A6-4F3A-9FE0-07A625F53FE0}" type="pres">
      <dgm:prSet presAssocID="{B7EE484D-51B6-4609-A28E-57C8CC72EAFF}" presName="parentText" presStyleLbl="node1" presStyleIdx="1" presStyleCnt="3" custScaleX="137347" custScaleY="150094" custLinFactNeighborX="-53299" custLinFactNeighborY="1093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840030-1DCC-4794-96B5-EF492103E836}" type="pres">
      <dgm:prSet presAssocID="{B7EE484D-51B6-4609-A28E-57C8CC72EAFF}" presName="negativeSpace" presStyleCnt="0"/>
      <dgm:spPr/>
      <dgm:t>
        <a:bodyPr/>
        <a:lstStyle/>
        <a:p>
          <a:endParaRPr lang="pt-BR"/>
        </a:p>
      </dgm:t>
    </dgm:pt>
    <dgm:pt modelId="{2E7EA360-F360-49CA-978A-8F7B2CC64E21}" type="pres">
      <dgm:prSet presAssocID="{B7EE484D-51B6-4609-A28E-57C8CC72EAF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37136B-2853-499D-BBB6-B4F7695E568D}" type="pres">
      <dgm:prSet presAssocID="{BC9069FB-5375-4BAB-80C2-8C09E4FA8CB8}" presName="spaceBetweenRectangles" presStyleCnt="0"/>
      <dgm:spPr/>
      <dgm:t>
        <a:bodyPr/>
        <a:lstStyle/>
        <a:p>
          <a:endParaRPr lang="pt-BR"/>
        </a:p>
      </dgm:t>
    </dgm:pt>
    <dgm:pt modelId="{1F5F279F-517D-4AC5-AFBF-841DEACDAC88}" type="pres">
      <dgm:prSet presAssocID="{F193CC29-D824-44C3-9191-04F920777076}" presName="parentLin" presStyleCnt="0"/>
      <dgm:spPr/>
      <dgm:t>
        <a:bodyPr/>
        <a:lstStyle/>
        <a:p>
          <a:endParaRPr lang="pt-BR"/>
        </a:p>
      </dgm:t>
    </dgm:pt>
    <dgm:pt modelId="{C5CBBB2E-AA14-4BF2-90C1-1B992694B3E5}" type="pres">
      <dgm:prSet presAssocID="{F193CC29-D824-44C3-9191-04F92077707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2425A7F-D6B8-484A-A789-E810E6F1935E}" type="pres">
      <dgm:prSet presAssocID="{F193CC29-D824-44C3-9191-04F920777076}" presName="parentText" presStyleLbl="node1" presStyleIdx="2" presStyleCnt="3" custScaleX="137347" custScaleY="150094" custLinFactNeighborX="-53299" custLinFactNeighborY="1208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EF2225-CE45-4608-829A-66D971118A73}" type="pres">
      <dgm:prSet presAssocID="{F193CC29-D824-44C3-9191-04F920777076}" presName="negativeSpace" presStyleCnt="0"/>
      <dgm:spPr/>
      <dgm:t>
        <a:bodyPr/>
        <a:lstStyle/>
        <a:p>
          <a:endParaRPr lang="pt-BR"/>
        </a:p>
      </dgm:t>
    </dgm:pt>
    <dgm:pt modelId="{7196B45C-6EBE-45BC-BCEB-1A4457C8179E}" type="pres">
      <dgm:prSet presAssocID="{F193CC29-D824-44C3-9191-04F920777076}" presName="childText" presStyleLbl="conFgAcc1" presStyleIdx="2" presStyleCnt="3">
        <dgm:presLayoutVars>
          <dgm:bulletEnabled val="1"/>
        </dgm:presLayoutVars>
      </dgm:prSet>
      <dgm:spPr>
        <a:noFill/>
        <a:ln>
          <a:solidFill>
            <a:srgbClr val="00B050">
              <a:alpha val="93000"/>
            </a:srgbClr>
          </a:solidFill>
        </a:ln>
      </dgm:spPr>
      <dgm:t>
        <a:bodyPr/>
        <a:lstStyle/>
        <a:p>
          <a:endParaRPr lang="pt-BR"/>
        </a:p>
      </dgm:t>
    </dgm:pt>
  </dgm:ptLst>
  <dgm:cxnLst>
    <dgm:cxn modelId="{DEA4812F-00D7-4973-A8DF-974225F0DAEC}" type="presOf" srcId="{B7EE484D-51B6-4609-A28E-57C8CC72EAFF}" destId="{9216F62B-4917-4AEC-AA7B-67F848D12391}" srcOrd="0" destOrd="0" presId="urn:microsoft.com/office/officeart/2005/8/layout/list1"/>
    <dgm:cxn modelId="{448AD815-107C-4510-9A56-23716AFDF06F}" type="presOf" srcId="{364390AE-8EA4-4E09-A4BC-362B32513AFB}" destId="{4EFF9D4F-049A-416A-BDED-5E9F57F8482F}" srcOrd="0" destOrd="0" presId="urn:microsoft.com/office/officeart/2005/8/layout/list1"/>
    <dgm:cxn modelId="{A1319617-EB96-440A-80C4-4C5C291D9A32}" srcId="{606795A0-0E9A-4CD5-B2F7-F93DF3517C3A}" destId="{F193CC29-D824-44C3-9191-04F920777076}" srcOrd="2" destOrd="0" parTransId="{EAC3ACCB-B099-412C-8594-156E13B8FE4C}" sibTransId="{81F61986-AEBB-4409-9BDD-6487DED0F79B}"/>
    <dgm:cxn modelId="{5E9B5AC5-EBD5-43F7-B782-19A79CB560D1}" type="presOf" srcId="{364390AE-8EA4-4E09-A4BC-362B32513AFB}" destId="{CD2F6A51-A999-45AC-8941-3966042F994F}" srcOrd="1" destOrd="0" presId="urn:microsoft.com/office/officeart/2005/8/layout/list1"/>
    <dgm:cxn modelId="{9CCE3860-2C97-4E9C-95D5-955E4851DC48}" type="presOf" srcId="{B7EE484D-51B6-4609-A28E-57C8CC72EAFF}" destId="{9349ECCB-B9A6-4F3A-9FE0-07A625F53FE0}" srcOrd="1" destOrd="0" presId="urn:microsoft.com/office/officeart/2005/8/layout/list1"/>
    <dgm:cxn modelId="{0CE0DF0C-C663-4E3C-84B5-F895CFC5A180}" srcId="{606795A0-0E9A-4CD5-B2F7-F93DF3517C3A}" destId="{B7EE484D-51B6-4609-A28E-57C8CC72EAFF}" srcOrd="1" destOrd="0" parTransId="{CA342A56-8D93-477C-AD18-D2079198895D}" sibTransId="{BC9069FB-5375-4BAB-80C2-8C09E4FA8CB8}"/>
    <dgm:cxn modelId="{DFE34F1B-8E63-42B0-895D-F37322141840}" srcId="{606795A0-0E9A-4CD5-B2F7-F93DF3517C3A}" destId="{364390AE-8EA4-4E09-A4BC-362B32513AFB}" srcOrd="0" destOrd="0" parTransId="{B9BC229C-976C-49C8-8A88-8B11B7CB98B6}" sibTransId="{6F2CF029-2DF2-4ECA-B952-A8E7DDAC0289}"/>
    <dgm:cxn modelId="{2638B912-3409-4D1C-A913-59B2ECF66316}" type="presOf" srcId="{F193CC29-D824-44C3-9191-04F920777076}" destId="{A2425A7F-D6B8-484A-A789-E810E6F1935E}" srcOrd="1" destOrd="0" presId="urn:microsoft.com/office/officeart/2005/8/layout/list1"/>
    <dgm:cxn modelId="{54CDC68E-F3DC-4708-8A67-25C12934BFEF}" type="presOf" srcId="{606795A0-0E9A-4CD5-B2F7-F93DF3517C3A}" destId="{D1473C9E-C04B-4687-A089-1999A32B8F5F}" srcOrd="0" destOrd="0" presId="urn:microsoft.com/office/officeart/2005/8/layout/list1"/>
    <dgm:cxn modelId="{39AE95B3-A5A7-4CFE-A97A-BF18F2A740C2}" type="presOf" srcId="{F193CC29-D824-44C3-9191-04F920777076}" destId="{C5CBBB2E-AA14-4BF2-90C1-1B992694B3E5}" srcOrd="0" destOrd="0" presId="urn:microsoft.com/office/officeart/2005/8/layout/list1"/>
    <dgm:cxn modelId="{74F64712-6BE2-4ED6-84CA-2BFC7972F233}" type="presParOf" srcId="{D1473C9E-C04B-4687-A089-1999A32B8F5F}" destId="{DEAEFCBF-F70F-4952-8589-B0383B61A7C1}" srcOrd="0" destOrd="0" presId="urn:microsoft.com/office/officeart/2005/8/layout/list1"/>
    <dgm:cxn modelId="{1B13E4F6-8CA6-4B92-A5DA-95AD2281B48F}" type="presParOf" srcId="{DEAEFCBF-F70F-4952-8589-B0383B61A7C1}" destId="{4EFF9D4F-049A-416A-BDED-5E9F57F8482F}" srcOrd="0" destOrd="0" presId="urn:microsoft.com/office/officeart/2005/8/layout/list1"/>
    <dgm:cxn modelId="{34BC5DB6-376D-44F0-855A-BE95EF7F99CA}" type="presParOf" srcId="{DEAEFCBF-F70F-4952-8589-B0383B61A7C1}" destId="{CD2F6A51-A999-45AC-8941-3966042F994F}" srcOrd="1" destOrd="0" presId="urn:microsoft.com/office/officeart/2005/8/layout/list1"/>
    <dgm:cxn modelId="{6D20FC56-3ECF-49A2-BD67-29C8464BB9E4}" type="presParOf" srcId="{D1473C9E-C04B-4687-A089-1999A32B8F5F}" destId="{121918A2-F747-4CCF-8454-F9F8C34EE8EA}" srcOrd="1" destOrd="0" presId="urn:microsoft.com/office/officeart/2005/8/layout/list1"/>
    <dgm:cxn modelId="{CEE02FBB-D390-4D8C-8B17-7AB0755EBDB2}" type="presParOf" srcId="{D1473C9E-C04B-4687-A089-1999A32B8F5F}" destId="{33425CFC-6A98-4DAD-B7E5-59AECC152118}" srcOrd="2" destOrd="0" presId="urn:microsoft.com/office/officeart/2005/8/layout/list1"/>
    <dgm:cxn modelId="{7F31E642-1543-4208-B0AE-FB50D5DAAC6F}" type="presParOf" srcId="{D1473C9E-C04B-4687-A089-1999A32B8F5F}" destId="{81210433-F947-4915-82BB-CE830FE80A84}" srcOrd="3" destOrd="0" presId="urn:microsoft.com/office/officeart/2005/8/layout/list1"/>
    <dgm:cxn modelId="{A48D5637-B8EB-4A99-8746-8D0175704BBC}" type="presParOf" srcId="{D1473C9E-C04B-4687-A089-1999A32B8F5F}" destId="{7C88AE81-8DA0-4BF1-9404-B2C31713DAE2}" srcOrd="4" destOrd="0" presId="urn:microsoft.com/office/officeart/2005/8/layout/list1"/>
    <dgm:cxn modelId="{2D3FC628-CF18-4069-95BA-AD73C765462B}" type="presParOf" srcId="{7C88AE81-8DA0-4BF1-9404-B2C31713DAE2}" destId="{9216F62B-4917-4AEC-AA7B-67F848D12391}" srcOrd="0" destOrd="0" presId="urn:microsoft.com/office/officeart/2005/8/layout/list1"/>
    <dgm:cxn modelId="{CC90EC53-97EB-4B9E-B6D1-76831DCD54F3}" type="presParOf" srcId="{7C88AE81-8DA0-4BF1-9404-B2C31713DAE2}" destId="{9349ECCB-B9A6-4F3A-9FE0-07A625F53FE0}" srcOrd="1" destOrd="0" presId="urn:microsoft.com/office/officeart/2005/8/layout/list1"/>
    <dgm:cxn modelId="{3AF020B4-D778-4777-A924-697A822ABF30}" type="presParOf" srcId="{D1473C9E-C04B-4687-A089-1999A32B8F5F}" destId="{3D840030-1DCC-4794-96B5-EF492103E836}" srcOrd="5" destOrd="0" presId="urn:microsoft.com/office/officeart/2005/8/layout/list1"/>
    <dgm:cxn modelId="{2DC5C074-642F-4655-9E8B-DF2D6D803295}" type="presParOf" srcId="{D1473C9E-C04B-4687-A089-1999A32B8F5F}" destId="{2E7EA360-F360-49CA-978A-8F7B2CC64E21}" srcOrd="6" destOrd="0" presId="urn:microsoft.com/office/officeart/2005/8/layout/list1"/>
    <dgm:cxn modelId="{1E9C3F15-FAE4-423A-BC85-DD24EA6B5EAD}" type="presParOf" srcId="{D1473C9E-C04B-4687-A089-1999A32B8F5F}" destId="{CB37136B-2853-499D-BBB6-B4F7695E568D}" srcOrd="7" destOrd="0" presId="urn:microsoft.com/office/officeart/2005/8/layout/list1"/>
    <dgm:cxn modelId="{68961A9B-73DB-46A7-8CC0-3E1CE9C7CF42}" type="presParOf" srcId="{D1473C9E-C04B-4687-A089-1999A32B8F5F}" destId="{1F5F279F-517D-4AC5-AFBF-841DEACDAC88}" srcOrd="8" destOrd="0" presId="urn:microsoft.com/office/officeart/2005/8/layout/list1"/>
    <dgm:cxn modelId="{7A5153EB-6AAC-432E-8DD7-BF15812B7E44}" type="presParOf" srcId="{1F5F279F-517D-4AC5-AFBF-841DEACDAC88}" destId="{C5CBBB2E-AA14-4BF2-90C1-1B992694B3E5}" srcOrd="0" destOrd="0" presId="urn:microsoft.com/office/officeart/2005/8/layout/list1"/>
    <dgm:cxn modelId="{A999E963-7855-41EC-8C23-EBEC50AD6110}" type="presParOf" srcId="{1F5F279F-517D-4AC5-AFBF-841DEACDAC88}" destId="{A2425A7F-D6B8-484A-A789-E810E6F1935E}" srcOrd="1" destOrd="0" presId="urn:microsoft.com/office/officeart/2005/8/layout/list1"/>
    <dgm:cxn modelId="{C994BA6E-9481-4A9E-8A02-02D79FE034F1}" type="presParOf" srcId="{D1473C9E-C04B-4687-A089-1999A32B8F5F}" destId="{8DEF2225-CE45-4608-829A-66D971118A73}" srcOrd="9" destOrd="0" presId="urn:microsoft.com/office/officeart/2005/8/layout/list1"/>
    <dgm:cxn modelId="{CFF56ED7-FA96-4CC5-9CA8-06BF14967984}" type="presParOf" srcId="{D1473C9E-C04B-4687-A089-1999A32B8F5F}" destId="{7196B45C-6EBE-45BC-BCEB-1A4457C8179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25CFC-6A98-4DAD-B7E5-59AECC152118}">
      <dsp:nvSpPr>
        <dsp:cNvPr id="0" name=""/>
        <dsp:cNvSpPr/>
      </dsp:nvSpPr>
      <dsp:spPr>
        <a:xfrm>
          <a:off x="0" y="782901"/>
          <a:ext cx="936104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F6A51-A999-45AC-8941-3966042F994F}">
      <dsp:nvSpPr>
        <dsp:cNvPr id="0" name=""/>
        <dsp:cNvSpPr/>
      </dsp:nvSpPr>
      <dsp:spPr>
        <a:xfrm>
          <a:off x="250512" y="116442"/>
          <a:ext cx="8894506" cy="1107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+mj-lt"/>
            </a:rPr>
            <a:t>Dinamizar o processo de avaliação, integrando instrumentos, espaços e momentos. </a:t>
          </a:r>
          <a:endParaRPr lang="pt-BR" sz="2400" kern="1200" dirty="0"/>
        </a:p>
      </dsp:txBody>
      <dsp:txXfrm>
        <a:off x="304585" y="170515"/>
        <a:ext cx="8786360" cy="999547"/>
      </dsp:txXfrm>
    </dsp:sp>
    <dsp:sp modelId="{2E7EA360-F360-49CA-978A-8F7B2CC64E21}">
      <dsp:nvSpPr>
        <dsp:cNvPr id="0" name=""/>
        <dsp:cNvSpPr/>
      </dsp:nvSpPr>
      <dsp:spPr>
        <a:xfrm>
          <a:off x="0" y="2286594"/>
          <a:ext cx="936104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9ECCB-B9A6-4F3A-9FE0-07A625F53FE0}">
      <dsp:nvSpPr>
        <dsp:cNvPr id="0" name=""/>
        <dsp:cNvSpPr/>
      </dsp:nvSpPr>
      <dsp:spPr>
        <a:xfrm>
          <a:off x="216023" y="1628608"/>
          <a:ext cx="8894506" cy="110769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+mj-lt"/>
            </a:rPr>
            <a:t>Acompanhar o desenvolvimento e aperfeiçoamento do Ciclo Avaliativo e do próprio Sinaes (produção de estudos e disseminação de resultados).</a:t>
          </a:r>
          <a:endParaRPr lang="pt-BR" sz="2400" kern="1200" dirty="0"/>
        </a:p>
      </dsp:txBody>
      <dsp:txXfrm>
        <a:off x="270096" y="1682681"/>
        <a:ext cx="8786360" cy="999547"/>
      </dsp:txXfrm>
    </dsp:sp>
    <dsp:sp modelId="{7196B45C-6EBE-45BC-BCEB-1A4457C8179E}">
      <dsp:nvSpPr>
        <dsp:cNvPr id="0" name=""/>
        <dsp:cNvSpPr/>
      </dsp:nvSpPr>
      <dsp:spPr>
        <a:xfrm>
          <a:off x="0" y="3790288"/>
          <a:ext cx="9361040" cy="630000"/>
        </a:xfrm>
        <a:prstGeom prst="rect">
          <a:avLst/>
        </a:prstGeom>
        <a:noFill/>
        <a:ln w="25400" cap="flat" cmpd="sng" algn="ctr">
          <a:solidFill>
            <a:srgbClr val="00B050">
              <a:alpha val="93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25A7F-D6B8-484A-A789-E810E6F1935E}">
      <dsp:nvSpPr>
        <dsp:cNvPr id="0" name=""/>
        <dsp:cNvSpPr/>
      </dsp:nvSpPr>
      <dsp:spPr>
        <a:xfrm>
          <a:off x="216023" y="3140782"/>
          <a:ext cx="8894506" cy="110769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latin typeface="+mj-lt"/>
            </a:rPr>
            <a:t>Garantir nos processos de avaliação (IES, cursos e estudantes) referenciais que assegurem o padrão mínimo de qualidade em todos os cursos de graduação.</a:t>
          </a:r>
          <a:endParaRPr lang="pt-BR" sz="2400" kern="1200" dirty="0"/>
        </a:p>
      </dsp:txBody>
      <dsp:txXfrm>
        <a:off x="270096" y="3194855"/>
        <a:ext cx="8786360" cy="999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C62D-DFCA-4796-86A2-138135DEB72F}" type="datetimeFigureOut">
              <a:rPr lang="pt-BR" smtClean="0"/>
              <a:pPr/>
              <a:t>11/06/2019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6D05E-E11B-447D-B259-6403C9C87C1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101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2384D-8E19-4FEC-B719-3031F6656D10}" type="datetimeFigureOut">
              <a:rPr lang="pt-BR" smtClean="0"/>
              <a:pPr/>
              <a:t>11/06/2019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08AED-BB0F-4025-B488-E8908F20164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88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08483-8748-406B-ADD2-7BD119C69CEB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57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5" t="90000" r="20000"/>
          <a:stretch/>
        </p:blipFill>
        <p:spPr bwMode="auto">
          <a:xfrm>
            <a:off x="-6220" y="6176702"/>
            <a:ext cx="9906000" cy="73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 userDrawn="1"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84368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CD03E-4A63-4C39-B92A-6FE1AB419258}" type="datetimeFigureOut">
              <a:rPr lang="pt-BR"/>
              <a:pPr>
                <a:defRPr/>
              </a:pPr>
              <a:t>11/06/2019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5214-9003-4936-B7BF-0B0763ADDF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5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1E98-BCCE-4F07-BCAE-40F7A4E2C74C}" type="datetimeFigureOut">
              <a:rPr lang="pt-BR"/>
              <a:pPr>
                <a:defRPr/>
              </a:pPr>
              <a:t>11/06/2019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6C60D-1C7C-40A9-9A00-224D456A1B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6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3980-D06A-45BF-B5D6-952FB62A0945}" type="datetimeFigureOut">
              <a:rPr lang="pt-BR"/>
              <a:pPr>
                <a:defRPr/>
              </a:pPr>
              <a:t>11/06/2019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2975F-138A-4E6B-8AE8-EAC7319A57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8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8AA7-D7DE-45F5-A582-3590DD409F8D}" type="datetimeFigureOut">
              <a:rPr lang="pt-BR"/>
              <a:pPr>
                <a:defRPr/>
              </a:pPr>
              <a:t>11/06/2019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3042-8A70-4856-9E62-5214394E84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8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6" y="0"/>
            <a:ext cx="9946608" cy="685799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633353" y="504835"/>
            <a:ext cx="628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</a:t>
            </a:r>
            <a:r>
              <a:rPr 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Encontro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Nacional do 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Censo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</a:t>
            </a:r>
            <a:r>
              <a:rPr lang="en-US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Educação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Superior</a:t>
            </a:r>
            <a:endParaRPr lang="pt-BR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437435" y="1340768"/>
            <a:ext cx="34389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Brasília – DF | 23 de Novembro de 2016</a:t>
            </a:r>
            <a:endParaRPr lang="pt-BR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71577" y="3658408"/>
            <a:ext cx="921702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Indicadores de Qualidade da Educação Superior: </a:t>
            </a:r>
          </a:p>
          <a:p>
            <a:pPr>
              <a:lnSpc>
                <a:spcPct val="120000"/>
              </a:lnSpc>
            </a:pPr>
            <a:r>
              <a:rPr lang="pt-B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caracterização e perspectivas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42"/>
          <a:stretch/>
        </p:blipFill>
        <p:spPr bwMode="auto">
          <a:xfrm>
            <a:off x="3224808" y="6162675"/>
            <a:ext cx="315425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6093296"/>
            <a:ext cx="49863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01540" y="4879121"/>
            <a:ext cx="56636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Diretoria de Avaliação da Educação Superior – </a:t>
            </a:r>
            <a:r>
              <a:rPr lang="pt-BR" b="1" dirty="0" err="1">
                <a:solidFill>
                  <a:schemeClr val="bg1"/>
                </a:solidFill>
              </a:rPr>
              <a:t>Daes</a:t>
            </a:r>
            <a:r>
              <a:rPr lang="pt-BR" b="1" dirty="0">
                <a:solidFill>
                  <a:schemeClr val="bg1"/>
                </a:solidFill>
              </a:rPr>
              <a:t>/Inep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i="1" dirty="0">
                <a:solidFill>
                  <a:schemeClr val="bg1"/>
                </a:solidFill>
              </a:rPr>
              <a:t>Prof.ª Dr.ª Mariângela Abrão</a:t>
            </a:r>
          </a:p>
          <a:p>
            <a:r>
              <a:rPr lang="pt-BR" sz="1400" dirty="0">
                <a:solidFill>
                  <a:schemeClr val="bg1"/>
                </a:solidFill>
              </a:rPr>
              <a:t>Coordenadora Geral de Controle de Qualidade da Educação Superior</a:t>
            </a:r>
          </a:p>
        </p:txBody>
      </p:sp>
    </p:spTree>
    <p:extLst>
      <p:ext uri="{BB962C8B-B14F-4D97-AF65-F5344CB8AC3E}">
        <p14:creationId xmlns:p14="http://schemas.microsoft.com/office/powerpoint/2010/main" val="28895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36102"/>
            <a:ext cx="9217024" cy="24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Instrumentos aplicados no Enade: </a:t>
            </a:r>
            <a:endParaRPr lang="pt-BR" sz="12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Questionário do Estudante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Questionário do Coordenador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51233"/>
              </p:ext>
            </p:extLst>
          </p:nvPr>
        </p:nvGraphicFramePr>
        <p:xfrm>
          <a:off x="632519" y="3184512"/>
          <a:ext cx="8640961" cy="2783902"/>
        </p:xfrm>
        <a:graphic>
          <a:graphicData uri="http://schemas.openxmlformats.org/drawingml/2006/table">
            <a:tbl>
              <a:tblPr/>
              <a:tblGrid>
                <a:gridCol w="1501130"/>
                <a:gridCol w="3035375"/>
                <a:gridCol w="2590711"/>
                <a:gridCol w="1513745"/>
              </a:tblGrid>
              <a:tr h="632094">
                <a:tc>
                  <a:txBody>
                    <a:bodyPr/>
                    <a:lstStyle/>
                    <a:p>
                      <a:pPr algn="l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DIMENSÕES DO INSTRUMENTO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 DE 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NOTA ENADE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5379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ENADE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Formação Geral (FG)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  de múltipla escolha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7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 discursivas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7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Conhecimento Específico (CE)</a:t>
                      </a:r>
                      <a:endParaRPr lang="pt-BR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27 de múltipla escolha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79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 discursivas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5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Quantidade de Estudantes Inscritos 2004 a 2016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(valores aproximados - em unidades de milhar)</a:t>
              </a:r>
              <a:endParaRPr lang="pt-BR" sz="1600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7766847" y="592351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Inep/2016</a:t>
            </a:r>
            <a:endParaRPr lang="pt-BR" sz="1200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421103"/>
              </p:ext>
            </p:extLst>
          </p:nvPr>
        </p:nvGraphicFramePr>
        <p:xfrm>
          <a:off x="632521" y="1340768"/>
          <a:ext cx="8712968" cy="458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45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CaixaDeTexto 13"/>
          <p:cNvSpPr txBox="1"/>
          <p:nvPr/>
        </p:nvSpPr>
        <p:spPr>
          <a:xfrm>
            <a:off x="9201472" y="414908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*</a:t>
            </a:r>
            <a:endParaRPr lang="pt-BR" sz="1400" b="1" dirty="0">
              <a:solidFill>
                <a:srgbClr val="FF0000"/>
              </a:solidFill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 1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/>
              <a:r>
                <a:rPr lang="pt-BR" sz="3600" b="1" dirty="0" smtClean="0">
                  <a:cs typeface="Arial" charset="0"/>
                </a:rPr>
                <a:t>Resultados do ENADE </a:t>
              </a:r>
            </a:p>
            <a:p>
              <a:pPr lvl="0" algn="ctr"/>
              <a:r>
                <a:rPr lang="pt-BR" sz="2800" b="1" dirty="0" smtClean="0">
                  <a:cs typeface="Arial" charset="0"/>
                </a:rPr>
                <a:t>Relatórios: subsídios para gestores e orientação à sociedade</a:t>
              </a:r>
              <a:endParaRPr lang="pt-BR" sz="2800" b="1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311485" y="1491750"/>
            <a:ext cx="9283030" cy="3874500"/>
            <a:chOff x="0" y="1886139"/>
            <a:chExt cx="9283030" cy="3874500"/>
          </a:xfrm>
        </p:grpSpPr>
        <p:sp>
          <p:nvSpPr>
            <p:cNvPr id="20" name="Retângulo 19"/>
            <p:cNvSpPr/>
            <p:nvPr/>
          </p:nvSpPr>
          <p:spPr>
            <a:xfrm>
              <a:off x="0" y="1886139"/>
              <a:ext cx="9283030" cy="38745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0" y="1886139"/>
              <a:ext cx="9283030" cy="3874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466" tIns="312420" rIns="720466" bIns="156464" numCol="1" spcCol="1270" anchor="t" anchorCtr="0">
              <a:noAutofit/>
            </a:bodyPr>
            <a:lstStyle/>
            <a:p>
              <a:pPr marL="228600" lvl="1" indent="-228600" algn="l" defTabSz="977900" rt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pt-BR" sz="2200" b="1" kern="1200" dirty="0" smtClean="0">
                  <a:solidFill>
                    <a:schemeClr val="tx2"/>
                  </a:solidFill>
                </a:rPr>
                <a:t>Relatório do Curso</a:t>
              </a:r>
              <a:r>
                <a:rPr lang="pt-BR" sz="2200" kern="1200" dirty="0" smtClean="0">
                  <a:solidFill>
                    <a:schemeClr val="tx2"/>
                  </a:solidFill>
                </a:rPr>
                <a:t>: </a:t>
              </a:r>
              <a:r>
                <a:rPr lang="pt-BR" sz="2200" b="0" kern="1200" dirty="0" smtClean="0">
                  <a:solidFill>
                    <a:schemeClr val="tx2"/>
                  </a:solidFill>
                </a:rPr>
                <a:t>desempenho do conjunto dos estudantes.</a:t>
              </a:r>
              <a:endParaRPr lang="pt-BR" sz="2200" b="0" kern="1200" dirty="0">
                <a:solidFill>
                  <a:schemeClr val="tx2"/>
                </a:solidFill>
              </a:endParaRPr>
            </a:p>
            <a:p>
              <a:pPr marL="228600" lvl="1" indent="-228600" algn="l" defTabSz="977900" rt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pt-BR" sz="2200" b="1" kern="1200" dirty="0" smtClean="0">
                  <a:solidFill>
                    <a:schemeClr val="tx2"/>
                  </a:solidFill>
                </a:rPr>
                <a:t>Relatório da Instituição: </a:t>
              </a:r>
              <a:r>
                <a:rPr lang="pt-BR" sz="2200" b="0" kern="1200" dirty="0" smtClean="0">
                  <a:solidFill>
                    <a:schemeClr val="tx2"/>
                  </a:solidFill>
                </a:rPr>
                <a:t>visão do conjuntos dos cursos da IES</a:t>
              </a:r>
              <a:endParaRPr lang="pt-BR" sz="2200" b="1" kern="1200" dirty="0">
                <a:solidFill>
                  <a:schemeClr val="tx2"/>
                </a:solidFill>
              </a:endParaRPr>
            </a:p>
            <a:p>
              <a:pPr marL="228600" lvl="1" indent="-228600" algn="l" defTabSz="977900" rt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pt-BR" sz="2200" b="1" kern="1200" dirty="0" smtClean="0">
                  <a:solidFill>
                    <a:schemeClr val="tx2"/>
                  </a:solidFill>
                </a:rPr>
                <a:t>Relatórios de Área</a:t>
              </a:r>
              <a:r>
                <a:rPr lang="pt-BR" sz="2200" kern="1200" dirty="0" smtClean="0">
                  <a:solidFill>
                    <a:schemeClr val="tx2"/>
                  </a:solidFill>
                </a:rPr>
                <a:t>: resultados dos cursos da área avaliados no país por tipo de instituição (Universidade, Centro Universitário ou Faculdade), organização acadêmica (pública ou privada); Unidade da Federação, região geográfica e país. </a:t>
              </a:r>
              <a:endParaRPr lang="pt-BR" sz="2200" b="0" kern="1200" dirty="0">
                <a:solidFill>
                  <a:schemeClr val="tx2"/>
                </a:solidFill>
              </a:endParaRPr>
            </a:p>
            <a:p>
              <a:pPr marL="228600" lvl="1" indent="-228600" algn="l" defTabSz="977900" rt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pt-BR" sz="2200" b="1" kern="1200" dirty="0" smtClean="0">
                  <a:solidFill>
                    <a:schemeClr val="tx2"/>
                  </a:solidFill>
                </a:rPr>
                <a:t>Percepção de concluintes e coordenadores sobre a formação </a:t>
              </a:r>
              <a:r>
                <a:rPr lang="pt-BR" sz="2200" b="0" kern="1200" dirty="0" smtClean="0">
                  <a:solidFill>
                    <a:schemeClr val="tx2"/>
                  </a:solidFill>
                </a:rPr>
                <a:t>acadêmica ao longo da graduação.</a:t>
              </a:r>
              <a:endParaRPr lang="pt-BR" sz="2200" b="0" kern="1200" dirty="0">
                <a:solidFill>
                  <a:schemeClr val="tx2"/>
                </a:solidFill>
              </a:endParaRPr>
            </a:p>
            <a:p>
              <a:pPr marL="228600" lvl="1" indent="-228600" algn="l" defTabSz="977900" rt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pt-BR" sz="2200" b="1" kern="1200" dirty="0" smtClean="0">
                  <a:solidFill>
                    <a:schemeClr val="tx2"/>
                  </a:solidFill>
                </a:rPr>
                <a:t>Provas e Gabaritos do </a:t>
              </a:r>
              <a:r>
                <a:rPr lang="pt-BR" sz="2200" b="1" kern="1200" dirty="0" err="1" smtClean="0">
                  <a:solidFill>
                    <a:schemeClr val="tx2"/>
                  </a:solidFill>
                </a:rPr>
                <a:t>Enade</a:t>
              </a:r>
              <a:r>
                <a:rPr lang="pt-BR" sz="2200" b="1" kern="1200" dirty="0" smtClean="0">
                  <a:solidFill>
                    <a:schemeClr val="tx2"/>
                  </a:solidFill>
                </a:rPr>
                <a:t>.</a:t>
              </a:r>
              <a:endParaRPr lang="pt-BR" sz="2200" b="1" kern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25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 smtClean="0">
                <a:solidFill>
                  <a:schemeClr val="bg1"/>
                </a:solidFill>
              </a:rPr>
              <a:t>Indicadores de Qualidade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3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12776"/>
            <a:ext cx="9217024" cy="465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Segundo a Portaria Normativa MEC nº 40/2007 (2010), são Indicadores de Qualidade da Educação Superior:</a:t>
            </a:r>
          </a:p>
          <a:p>
            <a:pPr marL="1524000" lvl="1" indent="-533400" algn="just">
              <a:lnSpc>
                <a:spcPct val="110000"/>
              </a:lnSpc>
              <a:spcBef>
                <a:spcPts val="30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Enade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24000" lvl="1" indent="-533400" algn="just"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Preliminar de Curso (CPC)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524000" lvl="1" indent="-533400" algn="just"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Índice Geral de Cursos Avaliados da Instituição (IGC)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lvl="1" indent="-358775" algn="just">
              <a:lnSpc>
                <a:spcPct val="110000"/>
              </a:lnSpc>
              <a:spcBef>
                <a:spcPts val="36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Esses indicadores de qualidade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mantêm relação direta com o Ciclo Avaliativo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sendo os cursos avaliados segundo as áreas de avaliação vinculadas aos Anos do Ciclo Avaliativo.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97704"/>
            <a:ext cx="9217024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Todos os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indicadores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são expressos em faixas, descritas em uma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escalada discreta crescente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valores de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(um) a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(cinco).</a:t>
            </a:r>
          </a:p>
          <a:p>
            <a:pPr marL="1524000" lvl="1" indent="-533400" algn="just"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indicadores são calculados a partir de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componentes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524000" lvl="1" indent="-533400" algn="just"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valores brutos atribuídos aos componentes são padronizados e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reescalonados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para serem expressos em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valores contínuos de 0 (zero) a 5 (cinco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1524000" lvl="1" indent="-533400" algn="just"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valores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discrepantes (</a:t>
            </a:r>
            <a:r>
              <a:rPr lang="pt-BR" sz="2400" i="1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outliers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são desconsiderados como valores mínimo e máximo no processo de reescalonamento.</a:t>
            </a:r>
          </a:p>
          <a:p>
            <a:pPr marL="358775" indent="-358775" algn="just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Antes do cálculo final, todas as IES têm acesso aos insumos de cálculo e podem se manifestar no Sistema e-MEC.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CONCEITO 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333329"/>
            <a:ext cx="921702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Conceito Enade é um indicador de qualidade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calculado a partir dos desempenhos dos estudantes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concluintes dos cursos de graduação no Enade.</a:t>
            </a:r>
          </a:p>
          <a:p>
            <a:pPr marL="892175" lvl="1" indent="-533400" algn="just"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É resultante da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média ponderada da nota padronizada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dos concluintes na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Formação Geral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(25%) e no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Conhecimento Específico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(75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%)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400" u="sng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533400" algn="just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Cálculo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por Unidade de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Observação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t-BR" sz="24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que consiste no conjunto de cursos de uma IES que compõem uma área de abrangência (enquadramento) em um mesmo </a:t>
            </a:r>
            <a:r>
              <a:rPr lang="pt-BR" sz="24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município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para aquelas que contem com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ao menos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2 (dois) concluintes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participantes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58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CONCEITO PRELIMINAR DE CURSO (CPC)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333329"/>
            <a:ext cx="921702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CPC é um indicador de qualidade que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agrega diferentes variáveis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que expressam: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avaliação de desempenho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estudantes;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titulação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regime de trabalho do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corpo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docente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percepções dos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estudantes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sobre a organização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didático-pedagógica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infraestrutura e as oportunidades de ampliação da formação acadêmica e profissional .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-358775" algn="just">
              <a:lnSpc>
                <a:spcPct val="110000"/>
              </a:lnSpc>
              <a:spcBef>
                <a:spcPts val="30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Cálculo por Unidade de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Observação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para aquelas com ao menos 2 (dois) ingressantes (</a:t>
            </a:r>
            <a:r>
              <a:rPr lang="pt-BR" sz="2400" i="1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até 2013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e 2 (dois) concluintes participantes no Enade.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CONCEITO PRELIMINAR DE CURSO (CPC)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12" name="Espaço Reservado para Conteúdo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1196752"/>
            <a:ext cx="7920880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6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ÍNDICE GERAL DE CURSOS AVALIADOS DA INSTITUIÇÃO (IGC)</a:t>
              </a:r>
              <a:endParaRPr lang="pt-BR" sz="32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25604"/>
            <a:ext cx="9217024" cy="437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Calculado, por IES, considerando: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Média dos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CPC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dos cursos avaliados da instituição, no triênio de referência, ponderada pelo número de matrículas.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Média dos conceitos da avaliação trienal da Capes dos programas de pós-graduação stricto sensu, ponderada pelo número de matrículas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58775" indent="-358775" algn="just">
              <a:lnSpc>
                <a:spcPct val="110000"/>
              </a:lnSpc>
              <a:spcBef>
                <a:spcPts val="42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 instituições sem programas de pós-graduação </a:t>
            </a:r>
            <a:r>
              <a:rPr lang="pt-BR" sz="24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stricto sensu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avaliados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pela Capes, o IGC é a média ponderada dos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CPC de seus cursos de graduação.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pt-BR" sz="3200" b="1" dirty="0" smtClean="0">
                  <a:ea typeface="Verdana" panose="020B0604030504040204" pitchFamily="34" charset="0"/>
                  <a:cs typeface="Verdana" panose="020B0604030504040204" pitchFamily="34" charset="0"/>
                </a:rPr>
                <a:t>Educação superior: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b="1" dirty="0" smtClean="0">
                  <a:ea typeface="Verdana" panose="020B0604030504040204" pitchFamily="34" charset="0"/>
                  <a:cs typeface="Verdana" panose="020B0604030504040204" pitchFamily="34" charset="0"/>
                </a:rPr>
                <a:t>desafios decorrentes de suas </a:t>
              </a:r>
              <a:r>
                <a:rPr lang="pt-BR" sz="32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características</a:t>
              </a:r>
              <a:endParaRPr lang="pt-BR" sz="3200" b="1" kern="1200" dirty="0"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344488" y="1229410"/>
            <a:ext cx="9217024" cy="4839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tamanho do Sistema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Educação Superior abarcado pelo Sinaes: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desafio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para o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acompanhamento da qualidade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das Instituições de Educação Superior (IES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e das condições de oferta de curso de graduação.</a:t>
            </a:r>
          </a:p>
          <a:p>
            <a:pPr marL="358775" indent="-358775" algn="just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diversidade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natureza administrativa e de formas de organização acadêmica das IES: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desafios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para os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processos de avaliação, regulação e supervisão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do Sistema.</a:t>
            </a:r>
          </a:p>
          <a:p>
            <a:pPr marL="358775" indent="-358775" algn="just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complexidade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inerente aos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processos avaliativos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é dilatada em função do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tamanho do Sistema</a:t>
            </a:r>
            <a:r>
              <a:rPr lang="pt-BR" sz="225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Educação Superior abarcado pelo Sinaes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58775" indent="-358775" algn="just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características elencadas revelam 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desafios e dificuldades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para a proposição e implementação de </a:t>
            </a:r>
            <a:r>
              <a:rPr lang="pt-BR" sz="225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t-BR" sz="225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olíticas públicas</a:t>
            </a:r>
            <a:r>
              <a:rPr lang="pt-BR" sz="225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com desdobramentos na melhoria da educação (básica e superior).</a:t>
            </a:r>
          </a:p>
        </p:txBody>
      </p:sp>
    </p:spTree>
    <p:extLst>
      <p:ext uri="{BB962C8B-B14F-4D97-AF65-F5344CB8AC3E}">
        <p14:creationId xmlns:p14="http://schemas.microsoft.com/office/powerpoint/2010/main" val="15404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785927" y="2133974"/>
            <a:ext cx="8271529" cy="3901594"/>
            <a:chOff x="856969" y="3041259"/>
            <a:chExt cx="8271529" cy="3151060"/>
          </a:xfrm>
        </p:grpSpPr>
        <p:sp>
          <p:nvSpPr>
            <p:cNvPr id="32" name="CaixaDeTexto 31"/>
            <p:cNvSpPr txBox="1">
              <a:spLocks/>
            </p:cNvSpPr>
            <p:nvPr/>
          </p:nvSpPr>
          <p:spPr>
            <a:xfrm>
              <a:off x="856969" y="3049169"/>
              <a:ext cx="1368152" cy="1209386"/>
            </a:xfrm>
            <a:prstGeom prst="rect">
              <a:avLst/>
            </a:prstGeom>
            <a:solidFill>
              <a:srgbClr val="FFC000">
                <a:alpha val="69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pt-BR" sz="1400" b="1" dirty="0" smtClean="0"/>
                <a:t>Desempenhos como Concluinte de cursos de graduação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 smtClean="0"/>
                <a:t>(Enade)</a:t>
              </a:r>
              <a:endParaRPr lang="pt-BR" sz="1400" dirty="0"/>
            </a:p>
          </p:txBody>
        </p:sp>
        <p:cxnSp>
          <p:nvCxnSpPr>
            <p:cNvPr id="33" name="Conector de seta reta 32"/>
            <p:cNvCxnSpPr/>
            <p:nvPr/>
          </p:nvCxnSpPr>
          <p:spPr>
            <a:xfrm>
              <a:off x="2225121" y="3193651"/>
              <a:ext cx="45531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2680436" y="3041259"/>
              <a:ext cx="1860550" cy="27338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400" b="1" dirty="0"/>
                <a:t>Conceito </a:t>
              </a:r>
              <a:r>
                <a:rPr lang="pt-BR" sz="1400" b="1" dirty="0" smtClean="0"/>
                <a:t>Enade</a:t>
              </a:r>
              <a:endParaRPr lang="pt-BR" sz="1400" b="1" dirty="0"/>
            </a:p>
          </p:txBody>
        </p:sp>
        <p:cxnSp>
          <p:nvCxnSpPr>
            <p:cNvPr id="35" name="Conector de seta reta 34"/>
            <p:cNvCxnSpPr/>
            <p:nvPr/>
          </p:nvCxnSpPr>
          <p:spPr>
            <a:xfrm flipV="1">
              <a:off x="2225121" y="4118943"/>
              <a:ext cx="2672973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ixaDeTexto 35"/>
            <p:cNvSpPr txBox="1"/>
            <p:nvPr/>
          </p:nvSpPr>
          <p:spPr>
            <a:xfrm>
              <a:off x="5960146" y="3042521"/>
              <a:ext cx="1304925" cy="26169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1600" b="1" dirty="0" smtClean="0"/>
                <a:t>Conceito </a:t>
              </a:r>
              <a:r>
                <a:rPr lang="pt-BR" sz="1600" b="1" dirty="0"/>
                <a:t>Preliminar de Curso (CPC</a:t>
              </a:r>
              <a:r>
                <a:rPr lang="pt-BR" sz="1600" b="1" dirty="0" smtClean="0"/>
                <a:t>)</a:t>
              </a:r>
              <a:endParaRPr lang="pt-BR" sz="1600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2680436" y="4225366"/>
              <a:ext cx="1884363" cy="107258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pt-BR" sz="1400" b="1" dirty="0" smtClean="0"/>
                <a:t>Desempenhos como Ingressante do curso do graduação avaliado</a:t>
              </a:r>
            </a:p>
            <a:p>
              <a:pPr algn="ctr">
                <a:spcBef>
                  <a:spcPts val="600"/>
                </a:spcBef>
                <a:defRPr/>
              </a:pPr>
              <a:r>
                <a:rPr lang="pt-BR" sz="1050" dirty="0" smtClean="0"/>
                <a:t>(Ingressantes de 2011 a 2013/ concluintes após 2013)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 smtClean="0"/>
                <a:t>(Enem)</a:t>
              </a:r>
              <a:endParaRPr lang="pt-BR" sz="1400" dirty="0"/>
            </a:p>
          </p:txBody>
        </p:sp>
        <p:cxnSp>
          <p:nvCxnSpPr>
            <p:cNvPr id="38" name="Conector de seta reta 37"/>
            <p:cNvCxnSpPr/>
            <p:nvPr/>
          </p:nvCxnSpPr>
          <p:spPr>
            <a:xfrm>
              <a:off x="4564800" y="4602708"/>
              <a:ext cx="33329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7826748" y="3044239"/>
              <a:ext cx="1301750" cy="31480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pt-BR" sz="1600" b="1" dirty="0" smtClean="0"/>
                <a:t>Índice </a:t>
              </a:r>
              <a:r>
                <a:rPr lang="pt-BR" sz="1600" b="1" dirty="0"/>
                <a:t>Geral de Cursos (IGC</a:t>
              </a:r>
              <a:r>
                <a:rPr lang="pt-BR" sz="1600" b="1" dirty="0" smtClean="0"/>
                <a:t>)</a:t>
              </a:r>
              <a:endParaRPr lang="pt-BR" sz="1600" b="1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4913641" y="3990452"/>
              <a:ext cx="576263" cy="738152"/>
            </a:xfrm>
            <a:prstGeom prst="rect">
              <a:avLst/>
            </a:prstGeom>
            <a:solidFill>
              <a:schemeClr val="accent2">
                <a:lumMod val="75000"/>
                <a:alpha val="72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r>
                <a:rPr lang="pt-BR" sz="1400" b="1" dirty="0"/>
                <a:t>IDD</a:t>
              </a:r>
            </a:p>
            <a:p>
              <a:pPr>
                <a:defRPr/>
              </a:pPr>
              <a:endParaRPr lang="pt-BR" sz="14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2680436" y="5432267"/>
              <a:ext cx="1884364" cy="453642"/>
            </a:xfrm>
            <a:prstGeom prst="rect">
              <a:avLst/>
            </a:prstGeom>
            <a:solidFill>
              <a:srgbClr val="00B0F0">
                <a:alpha val="87000"/>
              </a:srgb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400" b="1" dirty="0"/>
                <a:t>Corpo </a:t>
              </a:r>
              <a:r>
                <a:rPr lang="pt-BR" sz="1400" b="1" dirty="0" smtClean="0"/>
                <a:t>Docente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 smtClean="0"/>
                <a:t>(Censup)</a:t>
              </a:r>
              <a:endParaRPr lang="pt-BR" sz="1400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2684823" y="3446540"/>
              <a:ext cx="1860550" cy="5580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pt-BR" sz="1400" b="1" dirty="0" smtClean="0"/>
                <a:t>Questionário do Estudante</a:t>
              </a:r>
            </a:p>
            <a:p>
              <a:pPr algn="ctr">
                <a:spcBef>
                  <a:spcPts val="300"/>
                </a:spcBef>
                <a:defRPr/>
              </a:pPr>
              <a:r>
                <a:rPr lang="pt-BR" sz="1400" dirty="0"/>
                <a:t>(Enade)</a:t>
              </a:r>
              <a:endParaRPr lang="pt-BR" sz="1400" b="1" dirty="0"/>
            </a:p>
          </p:txBody>
        </p:sp>
        <p:cxnSp>
          <p:nvCxnSpPr>
            <p:cNvPr id="43" name="Conector de seta reta 42"/>
            <p:cNvCxnSpPr/>
            <p:nvPr/>
          </p:nvCxnSpPr>
          <p:spPr>
            <a:xfrm>
              <a:off x="2225121" y="3715406"/>
              <a:ext cx="459702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e seta reta 43"/>
            <p:cNvCxnSpPr/>
            <p:nvPr/>
          </p:nvCxnSpPr>
          <p:spPr>
            <a:xfrm>
              <a:off x="4564800" y="5590547"/>
              <a:ext cx="138977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de seta reta 44"/>
            <p:cNvCxnSpPr/>
            <p:nvPr/>
          </p:nvCxnSpPr>
          <p:spPr>
            <a:xfrm>
              <a:off x="5485141" y="4344268"/>
              <a:ext cx="4683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e seta reta 45"/>
            <p:cNvCxnSpPr/>
            <p:nvPr/>
          </p:nvCxnSpPr>
          <p:spPr>
            <a:xfrm>
              <a:off x="4532673" y="3193650"/>
              <a:ext cx="14398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ixaDeTexto 46"/>
            <p:cNvSpPr txBox="1"/>
            <p:nvPr/>
          </p:nvSpPr>
          <p:spPr>
            <a:xfrm>
              <a:off x="5951365" y="5769749"/>
              <a:ext cx="1304925" cy="4225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400" b="1" dirty="0" smtClean="0"/>
                <a:t>Pós-Graduação</a:t>
              </a:r>
            </a:p>
            <a:p>
              <a:pPr algn="ctr">
                <a:defRPr/>
              </a:pPr>
              <a:r>
                <a:rPr lang="pt-BR" sz="1400" dirty="0" smtClean="0"/>
                <a:t>(Capes)</a:t>
              </a:r>
              <a:endParaRPr lang="pt-BR" sz="1400" dirty="0"/>
            </a:p>
          </p:txBody>
        </p:sp>
        <p:cxnSp>
          <p:nvCxnSpPr>
            <p:cNvPr id="48" name="Conector de seta reta 47"/>
            <p:cNvCxnSpPr/>
            <p:nvPr/>
          </p:nvCxnSpPr>
          <p:spPr>
            <a:xfrm>
              <a:off x="7267955" y="5997525"/>
              <a:ext cx="5426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e seta reta 48"/>
            <p:cNvCxnSpPr/>
            <p:nvPr/>
          </p:nvCxnSpPr>
          <p:spPr>
            <a:xfrm>
              <a:off x="4556486" y="3743290"/>
              <a:ext cx="14033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e seta reta 49"/>
            <p:cNvCxnSpPr/>
            <p:nvPr/>
          </p:nvCxnSpPr>
          <p:spPr>
            <a:xfrm>
              <a:off x="7256290" y="4065339"/>
              <a:ext cx="5531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tângulo 50"/>
          <p:cNvSpPr/>
          <p:nvPr/>
        </p:nvSpPr>
        <p:spPr>
          <a:xfrm>
            <a:off x="344488" y="1326950"/>
            <a:ext cx="9217024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36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Componentes dos cálculos</a:t>
            </a:r>
          </a:p>
        </p:txBody>
      </p:sp>
    </p:spTree>
    <p:extLst>
      <p:ext uri="{BB962C8B-B14F-4D97-AF65-F5344CB8AC3E}">
        <p14:creationId xmlns:p14="http://schemas.microsoft.com/office/powerpoint/2010/main" val="15753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AVALIAÇÃO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84784"/>
            <a:ext cx="9217024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Segundo dicionários, avaliar é o ato de atribuir valor ou mérito a alguma coisa.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avaliação está imbuída de juízo de valor. Envolve um julgamento conclusivo em termos de bom ou ruim, melhor ou pior.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Avaliação educacional: expressa uma conclusão normativa acerca da qualidade (ou sucesso) de estudantes, professores, escolas, programas, políticas ou sistemas educacionais. 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avaliação educacional está associada à ideia medir e julgar resultados educacionais.</a:t>
            </a:r>
          </a:p>
        </p:txBody>
      </p:sp>
    </p:spTree>
    <p:extLst>
      <p:ext uri="{BB962C8B-B14F-4D97-AF65-F5344CB8AC3E}">
        <p14:creationId xmlns:p14="http://schemas.microsoft.com/office/powerpoint/2010/main" val="18681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AVALIAÇÃO E INDICADORES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84784"/>
            <a:ext cx="9217024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Indicadores não são, necessariamente, avaliações. 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Enquanto avaliação educacional exprime julgamento, indicadores podem ter um caráter mais descritivo. Entretanto, eles auxiliam na formação de um juízo avaliativo.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Embora usualmente chamados de avaliação, o desempenho de estudantes em exames padronizados é, mais precisamente, um indicador de resultado educacional.</a:t>
            </a:r>
          </a:p>
        </p:txBody>
      </p:sp>
    </p:spTree>
    <p:extLst>
      <p:ext uri="{BB962C8B-B14F-4D97-AF65-F5344CB8AC3E}">
        <p14:creationId xmlns:p14="http://schemas.microsoft.com/office/powerpoint/2010/main" val="33585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AVALIAÇÃO E INDICADORES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84784"/>
            <a:ext cx="9217024" cy="3629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Concluir sobre a qualidade de uma IES pode requerer mais do que os resultados de exames externos: indicadores de insumos e processos educacionais, percepções subjetivas obtidas por visitas </a:t>
            </a:r>
            <a:r>
              <a:rPr lang="pt-BR" sz="2400" i="1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loco</a:t>
            </a: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entrevistas etc. 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entanto, resultados de exames externos são um dos mais importantes instrumentos para que o público interessado forme um juízo avaliativo sobre a qualidade de estudantes, docentes, cursos, IES, programas, políticas ou sistemas educacionais. </a:t>
            </a:r>
          </a:p>
        </p:txBody>
      </p:sp>
    </p:spTree>
    <p:extLst>
      <p:ext uri="{BB962C8B-B14F-4D97-AF65-F5344CB8AC3E}">
        <p14:creationId xmlns:p14="http://schemas.microsoft.com/office/powerpoint/2010/main" val="32615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pt-BR" dirty="0" smtClean="0"/>
              <a:t>B</a:t>
            </a:r>
            <a:endParaRPr lang="pt-BR" dirty="0"/>
          </a:p>
        </p:txBody>
      </p:sp>
      <p:grpSp>
        <p:nvGrpSpPr>
          <p:cNvPr id="2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kern="1200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FUNÇÕES DA AVALIAÇÃO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340768"/>
            <a:ext cx="921702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Diagnóstico, Credenciamento, Seleção e </a:t>
            </a:r>
            <a:r>
              <a:rPr lang="pt-BR" sz="2400" i="1" dirty="0" err="1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Accountability</a:t>
            </a: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(avaliação </a:t>
            </a:r>
            <a:r>
              <a:rPr lang="pt-BR" sz="2400" dirty="0" err="1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somativa</a:t>
            </a: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Aprimoramento das instituições ou dos cursos (avaliação formativa)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 fins administrativos (promoções, regulação </a:t>
            </a:r>
            <a:r>
              <a:rPr lang="pt-BR" sz="2400" dirty="0" err="1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58775" indent="-358775" algn="just">
              <a:lnSpc>
                <a:spcPct val="110000"/>
              </a:lnSpc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pt-BR" alt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uas</a:t>
            </a:r>
            <a:r>
              <a:rPr lang="pt-BR" altLang="pt-BR" sz="2400" dirty="0" smtClean="0">
                <a:solidFill>
                  <a:schemeClr val="tx2"/>
                </a:solidFill>
              </a:rPr>
              <a:t> medidas de interesse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solidFill>
                  <a:schemeClr val="tx2"/>
                </a:solidFill>
              </a:rPr>
              <a:t>Aferir o aprendizado do estudante (medida direta)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pt-BR" altLang="pt-BR" sz="2400" dirty="0" smtClean="0">
                <a:solidFill>
                  <a:schemeClr val="tx2"/>
                </a:solidFill>
              </a:rPr>
              <a:t>Aferir a </a:t>
            </a:r>
            <a:r>
              <a:rPr lang="pt-BR" altLang="pt-BR" sz="2400" u="sng" dirty="0" smtClean="0">
                <a:solidFill>
                  <a:schemeClr val="tx2"/>
                </a:solidFill>
              </a:rPr>
              <a:t>contribuição</a:t>
            </a:r>
            <a:r>
              <a:rPr lang="pt-BR" altLang="pt-BR" sz="2400" dirty="0" smtClean="0">
                <a:solidFill>
                  <a:schemeClr val="tx2"/>
                </a:solidFill>
              </a:rPr>
              <a:t> da escola / curso para o aprendizado (medida indireta)</a:t>
            </a:r>
          </a:p>
          <a:p>
            <a:pPr marL="358775" indent="-358775" algn="just">
              <a:lnSpc>
                <a:spcPct val="110000"/>
              </a:lnSpc>
              <a:spcBef>
                <a:spcPts val="600"/>
              </a:spcBef>
              <a:tabLst>
                <a:tab pos="1795463" algn="l"/>
              </a:tabLst>
            </a:pPr>
            <a:r>
              <a:rPr lang="pt-BR" sz="24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lang="pt-BR" altLang="pt-BR" sz="2400" dirty="0" smtClean="0">
                <a:solidFill>
                  <a:srgbClr val="FF0000"/>
                </a:solidFill>
              </a:rPr>
              <a:t>Base para os Modelos de Valor Adicionado</a:t>
            </a:r>
            <a:endParaRPr lang="pt-BR" sz="2400" dirty="0" smtClean="0">
              <a:solidFill>
                <a:schemeClr val="tx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3224808" y="5301208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2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1353926"/>
            <a:ext cx="921702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4200"/>
              </a:spcBef>
              <a:tabLst>
                <a:tab pos="1795463" algn="l"/>
              </a:tabLst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 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4988" lvl="2" indent="-342900" algn="just">
              <a:lnSpc>
                <a:spcPct val="110000"/>
              </a:lnSpc>
              <a:spcBef>
                <a:spcPts val="1800"/>
              </a:spcBef>
              <a:buSzPct val="60000"/>
              <a:buFont typeface="Wingdings" panose="05000000000000000000" pitchFamily="2" charset="2"/>
              <a:buChar char="§"/>
              <a:tabLst>
                <a:tab pos="534988" algn="l"/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Construção das Matrizes de Prova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seleção de itens para o Banco Nacional de Itens (BNI)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análise dos resultados do Exame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165225" lvl="3" indent="-342900" algn="just">
              <a:lnSpc>
                <a:spcPct val="110000"/>
              </a:lnSpc>
              <a:spcBef>
                <a:spcPts val="12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200" i="1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Comissões Assessoras de Avaliação</a:t>
            </a:r>
            <a:r>
              <a:rPr lang="pt-BR" sz="22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compostas por especialistas vindos da comunidade acadêmica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sendo </a:t>
            </a:r>
            <a:r>
              <a:rPr lang="pt-BR" sz="22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assegurada a </a:t>
            </a:r>
            <a:r>
              <a:rPr lang="pt-BR" sz="2200" i="1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representatividade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instituições públicas e </a:t>
            </a:r>
            <a:r>
              <a:rPr lang="pt-BR" sz="22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privadas, das 5 (cinco) regiões do país e a </a:t>
            </a:r>
            <a:r>
              <a:rPr lang="pt-BR" sz="2200" i="1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competência acadêmica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(ICA).</a:t>
            </a:r>
          </a:p>
          <a:p>
            <a:pPr marL="534988" lvl="2" indent="-342900" algn="just">
              <a:lnSpc>
                <a:spcPct val="110000"/>
              </a:lnSpc>
              <a:spcBef>
                <a:spcPts val="2400"/>
              </a:spcBef>
              <a:buSzPct val="60000"/>
              <a:buFont typeface="Wingdings" panose="05000000000000000000" pitchFamily="2" charset="2"/>
              <a:buChar char="§"/>
              <a:tabLst>
                <a:tab pos="534988" algn="l"/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Elaboração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revisão de itens para o BNI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65225" lvl="3" indent="-342900" algn="just">
              <a:lnSpc>
                <a:spcPct val="110000"/>
              </a:lnSpc>
              <a:spcBef>
                <a:spcPts val="1200"/>
              </a:spcBef>
              <a:buSzPct val="60000"/>
              <a:buFont typeface="Wingdings" panose="05000000000000000000" pitchFamily="2" charset="2"/>
              <a:buChar char="Ø"/>
            </a:pPr>
            <a:r>
              <a:rPr lang="pt-BR" sz="22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Docentes atuantes em IES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PARTICIPAÇÃO DA COMUNIDADE ACADÊMICA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1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LIMITES E POSSIBILIDADES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68760"/>
            <a:ext cx="92170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LIMITES</a:t>
            </a:r>
            <a:endParaRPr lang="pt-BR" sz="1200" b="1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Por melhores que sejam, são Indicadores e não um retrato das condições concretas dos processos formativos e estrutura das IES, portanto, não substituem a avaliação </a:t>
            </a:r>
            <a:r>
              <a:rPr lang="pt-BR" sz="24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loco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Expressam valores relativos e não absolutos.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Não são comparáveis entre suas edições.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Implementação de ajustes em indicadores utilizados para fins de regulação, supervisão e financiamento.</a:t>
            </a:r>
          </a:p>
        </p:txBody>
      </p:sp>
    </p:spTree>
    <p:extLst>
      <p:ext uri="{BB962C8B-B14F-4D97-AF65-F5344CB8AC3E}">
        <p14:creationId xmlns:p14="http://schemas.microsoft.com/office/powerpoint/2010/main" val="42303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LIMITES E POSSIBILIDADES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68760"/>
            <a:ext cx="9217024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POSSIBILIDADES</a:t>
            </a:r>
            <a:endParaRPr lang="pt-BR" sz="1200" b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Aprimoramento dos indicadores existentes para que estimem melhor as condições de oferta dos cursos e da estrutura das IES.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Substituir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escalas de estimação da qualidade para que possam expressar mensurações e valorações absolutas (não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relativas).</a:t>
            </a:r>
            <a:endParaRPr lang="pt-BR" sz="20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Composição de escalas de valores que permitam a comparação entre as edições dos indicadores.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Composição de uma “cesta de indicadores” para subsidiar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processos decisórios 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avaliação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políticas públicas de naturezas e finalidades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diversas, ao invés se utilizar um mesmo indicadores compostos nos referidos processos.</a:t>
            </a:r>
            <a:endParaRPr lang="pt-BR" sz="20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INDICADORES DE QUALIDADE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23340"/>
            <a:ext cx="9217024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Indicadores de Qualidade têm sido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indutores de qualidade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como no caso do CPC:</a:t>
            </a:r>
            <a:endParaRPr lang="pt-BR" sz="1200" b="1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36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Titulação do corpo docente.</a:t>
            </a:r>
          </a:p>
          <a:p>
            <a:pPr marL="892175" lvl="1" indent="-357188" algn="just">
              <a:lnSpc>
                <a:spcPct val="90000"/>
              </a:lnSpc>
              <a:spcBef>
                <a:spcPts val="36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Infraestrutura.</a:t>
            </a:r>
          </a:p>
          <a:p>
            <a:pPr marL="892175" lvl="1" indent="-357188" algn="just">
              <a:lnSpc>
                <a:spcPct val="90000"/>
              </a:lnSpc>
              <a:spcBef>
                <a:spcPts val="36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Oportunidades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ampliação da formação acadêmica e profissional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67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RESULTADOS DA AVALIAÇÃO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91982"/>
            <a:ext cx="92170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disseminação dos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resultados da avaliação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interessa a diversos segmentos sociais.</a:t>
            </a:r>
            <a:endParaRPr lang="pt-BR" sz="1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Instituições de 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Educação Superior: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utilizam as informações para decisões de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políticas institucionais. </a:t>
            </a:r>
            <a:endParaRPr lang="pt-BR" sz="2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Secretarias do 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MEC: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adotam resultados para fins de regulação e supervisão da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Educação Superior .</a:t>
            </a:r>
            <a:endParaRPr lang="pt-BR" sz="2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Gestores públicos em 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Educação Superior: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utilizam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dados para elaborar e orientar ações e políticas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educacionais. </a:t>
            </a:r>
            <a:endParaRPr lang="pt-BR" sz="2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Pesquisadores: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utilizam os dados em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trabalhos acadêmicos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892175" lvl="1" indent="-357188" algn="just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Sociedade em 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geral: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obtém elementos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 conhecer melhor um curso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e/ou IES de interesse.</a:t>
            </a:r>
            <a:endParaRPr lang="pt-BR" sz="2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1268760"/>
            <a:ext cx="9217024" cy="482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3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que se espera a partir dos resultados do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Sinaes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804863" lvl="1" indent="-273050" algn="just">
              <a:lnSpc>
                <a:spcPct val="110000"/>
              </a:lnSpc>
              <a:spcBef>
                <a:spcPts val="3600"/>
              </a:spcBef>
              <a:buSzPct val="6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Melhorar a qualidade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da 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ducação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uperior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orientar  a expansão da oferta.</a:t>
            </a:r>
          </a:p>
          <a:p>
            <a:pPr marL="804863" lvl="1" indent="-273050" algn="just">
              <a:lnSpc>
                <a:spcPct val="110000"/>
              </a:lnSpc>
              <a:spcBef>
                <a:spcPts val="2400"/>
              </a:spcBef>
              <a:buSzPct val="6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Identificar mérito e valor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das instituições, áreas, cursos e programas nas dimensões de ensino, pesquisa, extensão, gestão e formação.</a:t>
            </a:r>
          </a:p>
          <a:p>
            <a:pPr marL="804863" lvl="1" indent="-273050" algn="just">
              <a:lnSpc>
                <a:spcPct val="110000"/>
              </a:lnSpc>
              <a:spcBef>
                <a:spcPts val="2400"/>
              </a:spcBef>
              <a:buSzPct val="6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Promover a responsabilidade social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das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Instituições de Educação Superior (IES),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respeitando a identidade institucional e a autonomia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pt-BR" sz="28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SISTEMA NACIONAL DE AVALIAÇÃO DA EDUCAÇÃO SUPERIOR</a:t>
              </a:r>
              <a:endParaRPr lang="pt-BR" sz="28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33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indent="-717550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 smtClean="0">
                <a:solidFill>
                  <a:schemeClr val="bg1"/>
                </a:solidFill>
              </a:rPr>
              <a:t>Estudos: Foco na revisão e proposição de novos indicadores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0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upo 8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DESAFIOS PARA O SINAES</a:t>
              </a:r>
              <a:endParaRPr lang="pt-BR" sz="3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208964844"/>
              </p:ext>
            </p:extLst>
          </p:nvPr>
        </p:nvGraphicFramePr>
        <p:xfrm>
          <a:off x="272480" y="1412776"/>
          <a:ext cx="936104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272480" y="1340769"/>
            <a:ext cx="9165976" cy="48245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2000" dirty="0" smtClean="0">
                <a:solidFill>
                  <a:schemeClr val="tx2"/>
                </a:solidFill>
              </a:rPr>
              <a:t>O GEIES foi formado em abril de 2013, a partir da necessidade de reunir experts de diversas competências para avançar nas reflexões sobre a análise da Educação Superior no Brasil. Em sua constituição, reuniu especialistas conhecedores de: </a:t>
            </a:r>
          </a:p>
          <a:p>
            <a:pPr marL="0" indent="0">
              <a:buFont typeface="Arial" pitchFamily="34" charset="0"/>
              <a:buNone/>
            </a:pPr>
            <a:endParaRPr lang="pt-BR" sz="1600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1900" dirty="0" smtClean="0">
                <a:solidFill>
                  <a:schemeClr val="tx2"/>
                </a:solidFill>
              </a:rPr>
              <a:t>Indicadores educacionais (em especial de Educação Superior) e socioeconômicos utilizados no Brasil e no exterior;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900" dirty="0" smtClean="0">
                <a:solidFill>
                  <a:schemeClr val="tx2"/>
                </a:solidFill>
              </a:rPr>
              <a:t>Ferramentas estatísticas; 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900" dirty="0" smtClean="0">
                <a:solidFill>
                  <a:schemeClr val="tx2"/>
                </a:solidFill>
              </a:rPr>
              <a:t>Mecanismos de acesso e manejo de bases de dados educacionais e socioeconômicos utilizados no Brasil e no exterior; 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900" dirty="0" smtClean="0">
                <a:solidFill>
                  <a:schemeClr val="tx2"/>
                </a:solidFill>
              </a:rPr>
              <a:t>Sistema e política de avaliação da Educação Superior no Brasil (graduação e pós-graduação). </a:t>
            </a:r>
          </a:p>
          <a:p>
            <a:pPr marL="0" indent="0">
              <a:buFont typeface="Arial" pitchFamily="34" charset="0"/>
              <a:buNone/>
            </a:pPr>
            <a:endParaRPr lang="pt-BR" sz="1600" dirty="0" smtClean="0">
              <a:solidFill>
                <a:schemeClr val="tx2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pt-BR" sz="2000" dirty="0" smtClean="0">
                <a:solidFill>
                  <a:schemeClr val="tx2"/>
                </a:solidFill>
              </a:rPr>
              <a:t>O grupo compartilhava o desejo de fortalecer a avaliação frente à regulação, fornecendo </a:t>
            </a:r>
            <a:r>
              <a:rPr lang="pt-BR" sz="2000" dirty="0">
                <a:solidFill>
                  <a:schemeClr val="tx2"/>
                </a:solidFill>
              </a:rPr>
              <a:t>i</a:t>
            </a:r>
            <a:r>
              <a:rPr lang="pt-BR" sz="2000" dirty="0" smtClean="0">
                <a:solidFill>
                  <a:schemeClr val="tx2"/>
                </a:solidFill>
              </a:rPr>
              <a:t>ndicadores que dessem mais suporte à gestão das instituições e cursos em busca da melhoria da qualidade. 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tângulo 4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000" b="1" dirty="0" smtClean="0">
                  <a:ea typeface="Verdana" panose="020B0604030504040204" pitchFamily="34" charset="0"/>
                  <a:cs typeface="Verdana" panose="020B0604030504040204" pitchFamily="34" charset="0"/>
                </a:rPr>
                <a:t>GRUPO DE ESTUDOS DE INDICADORES PARA A EDUCAÇÃO SUPERIOR (GEIES)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60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95264" y="1196752"/>
            <a:ext cx="9103231" cy="4968552"/>
          </a:xfrm>
          <a:prstGeom prst="rect">
            <a:avLst/>
          </a:prstGeom>
        </p:spPr>
        <p:txBody>
          <a:bodyPr numCol="2" spcCol="28800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Subgrupo 1 – Indicadores relacionados aos Estudantes</a:t>
            </a:r>
            <a:endParaRPr lang="pt-BR" sz="1800" dirty="0" smtClean="0">
              <a:solidFill>
                <a:schemeClr val="tx2"/>
              </a:solidFill>
            </a:endParaRP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pt-BR" sz="1550" u="sng" dirty="0" smtClean="0">
                <a:solidFill>
                  <a:schemeClr val="tx2"/>
                </a:solidFill>
              </a:rPr>
              <a:t>Composição</a:t>
            </a:r>
            <a:r>
              <a:rPr lang="pt-BR" sz="1550" dirty="0" smtClean="0">
                <a:solidFill>
                  <a:schemeClr val="tx2"/>
                </a:solidFill>
              </a:rPr>
              <a:t>: Ricardo </a:t>
            </a:r>
            <a:r>
              <a:rPr lang="pt-BR" sz="1550" dirty="0" err="1" smtClean="0">
                <a:solidFill>
                  <a:schemeClr val="tx2"/>
                </a:solidFill>
              </a:rPr>
              <a:t>Primi</a:t>
            </a:r>
            <a:r>
              <a:rPr lang="pt-BR" sz="1550" dirty="0" smtClean="0">
                <a:solidFill>
                  <a:schemeClr val="tx2"/>
                </a:solidFill>
              </a:rPr>
              <a:t>, Elaine </a:t>
            </a:r>
            <a:r>
              <a:rPr lang="pt-BR" sz="1550" dirty="0" err="1" smtClean="0">
                <a:solidFill>
                  <a:schemeClr val="tx2"/>
                </a:solidFill>
              </a:rPr>
              <a:t>Pazello</a:t>
            </a:r>
            <a:r>
              <a:rPr lang="pt-BR" sz="1550" dirty="0" smtClean="0">
                <a:solidFill>
                  <a:schemeClr val="tx2"/>
                </a:solidFill>
              </a:rPr>
              <a:t>, Maurício Garcia, José </a:t>
            </a:r>
            <a:r>
              <a:rPr lang="pt-BR" sz="1550" dirty="0" err="1" smtClean="0">
                <a:solidFill>
                  <a:schemeClr val="tx2"/>
                </a:solidFill>
              </a:rPr>
              <a:t>Belloni</a:t>
            </a:r>
            <a:r>
              <a:rPr lang="pt-BR" sz="1550" dirty="0" smtClean="0">
                <a:solidFill>
                  <a:schemeClr val="tx2"/>
                </a:solidFill>
              </a:rPr>
              <a:t> e </a:t>
            </a:r>
            <a:r>
              <a:rPr lang="pt-BR" sz="1550" dirty="0" err="1" smtClean="0">
                <a:solidFill>
                  <a:schemeClr val="tx2"/>
                </a:solidFill>
              </a:rPr>
              <a:t>Girlene</a:t>
            </a:r>
            <a:r>
              <a:rPr lang="pt-BR" sz="1550" dirty="0" smtClean="0">
                <a:solidFill>
                  <a:schemeClr val="tx2"/>
                </a:solidFill>
              </a:rPr>
              <a:t> Ribeiro.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55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sucesso/desempenho </a:t>
            </a:r>
            <a:r>
              <a:rPr lang="pt-BR" sz="1400" dirty="0">
                <a:solidFill>
                  <a:schemeClr val="tx2"/>
                </a:solidFill>
              </a:rPr>
              <a:t>final dos estudantes;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evasão </a:t>
            </a:r>
            <a:r>
              <a:rPr lang="pt-BR" sz="1400" dirty="0">
                <a:solidFill>
                  <a:schemeClr val="tx2"/>
                </a:solidFill>
              </a:rPr>
              <a:t>e “fora de fase” – garantia de permanência e formação no ‘tempo previsto’/sucesso;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evolução </a:t>
            </a:r>
            <a:r>
              <a:rPr lang="pt-BR" sz="1400" dirty="0">
                <a:solidFill>
                  <a:schemeClr val="tx2"/>
                </a:solidFill>
              </a:rPr>
              <a:t>ao longo da formação acadêmica (valor agregado).</a:t>
            </a:r>
          </a:p>
          <a:p>
            <a:pPr marL="0" indent="0">
              <a:buNone/>
            </a:pPr>
            <a:endParaRPr lang="pt-BR" sz="800" dirty="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Subgrupo 2 - Indicadores relacionados às Instituições</a:t>
            </a:r>
            <a:endParaRPr lang="pt-BR" sz="1800" dirty="0" smtClean="0">
              <a:solidFill>
                <a:schemeClr val="tx2"/>
              </a:solidFill>
            </a:endParaRP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pt-BR" sz="1550" u="sng" dirty="0" smtClean="0">
                <a:solidFill>
                  <a:schemeClr val="tx2"/>
                </a:solidFill>
              </a:rPr>
              <a:t>Composição</a:t>
            </a:r>
            <a:r>
              <a:rPr lang="pt-BR" sz="1550" dirty="0" smtClean="0">
                <a:solidFill>
                  <a:schemeClr val="tx2"/>
                </a:solidFill>
              </a:rPr>
              <a:t>: Antonio Carlos Ronca, Joaquim Soares Neto, Rodrigo </a:t>
            </a:r>
            <a:r>
              <a:rPr lang="pt-BR" sz="1550" dirty="0" err="1" smtClean="0">
                <a:solidFill>
                  <a:schemeClr val="tx2"/>
                </a:solidFill>
              </a:rPr>
              <a:t>Capelatto</a:t>
            </a:r>
            <a:r>
              <a:rPr lang="pt-BR" sz="1550" dirty="0" smtClean="0">
                <a:solidFill>
                  <a:schemeClr val="tx2"/>
                </a:solidFill>
              </a:rPr>
              <a:t> e Maurício Garcia.</a:t>
            </a:r>
          </a:p>
          <a:p>
            <a:pPr marL="271463" lvl="1" indent="-184150">
              <a:buFont typeface="Arial" pitchFamily="34" charset="0"/>
              <a:buNone/>
              <a:tabLst>
                <a:tab pos="271463" algn="l"/>
              </a:tabLst>
            </a:pPr>
            <a:r>
              <a:rPr lang="pt-BR" sz="1400" dirty="0" smtClean="0">
                <a:solidFill>
                  <a:schemeClr val="tx2"/>
                </a:solidFill>
              </a:rPr>
              <a:t>- 	compromisso social: redução desigualdade/mobilidade social;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internacionalização </a:t>
            </a:r>
            <a:r>
              <a:rPr lang="pt-BR" sz="1400" dirty="0">
                <a:solidFill>
                  <a:schemeClr val="tx2"/>
                </a:solidFill>
              </a:rPr>
              <a:t>/ regionalização;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uso </a:t>
            </a:r>
            <a:r>
              <a:rPr lang="pt-BR" sz="1400" dirty="0">
                <a:solidFill>
                  <a:schemeClr val="tx2"/>
                </a:solidFill>
              </a:rPr>
              <a:t>e resultados de avaliação.</a:t>
            </a:r>
            <a:r>
              <a:rPr lang="pt-BR" sz="1550" dirty="0">
                <a:solidFill>
                  <a:schemeClr val="tx2"/>
                </a:solidFill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 Subgrupo 3 - Indicadores relacionados às Instituições</a:t>
            </a:r>
            <a:endParaRPr lang="pt-BR" sz="1800" dirty="0" smtClean="0">
              <a:solidFill>
                <a:schemeClr val="tx2"/>
              </a:solidFill>
            </a:endParaRP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pt-BR" sz="1550" u="sng" dirty="0" smtClean="0">
                <a:solidFill>
                  <a:schemeClr val="tx2"/>
                </a:solidFill>
              </a:rPr>
              <a:t>Composição</a:t>
            </a:r>
            <a:r>
              <a:rPr lang="pt-BR" sz="1550" dirty="0" smtClean="0">
                <a:solidFill>
                  <a:schemeClr val="tx2"/>
                </a:solidFill>
              </a:rPr>
              <a:t>: Adalberto Carvalho, Flávio Vasconcelos, Ricardo </a:t>
            </a:r>
            <a:r>
              <a:rPr lang="pt-BR" sz="1550" dirty="0" err="1" smtClean="0">
                <a:solidFill>
                  <a:schemeClr val="tx2"/>
                </a:solidFill>
              </a:rPr>
              <a:t>Primi</a:t>
            </a:r>
            <a:r>
              <a:rPr lang="pt-BR" sz="1550" dirty="0" smtClean="0">
                <a:solidFill>
                  <a:schemeClr val="tx2"/>
                </a:solidFill>
              </a:rPr>
              <a:t> e Leila </a:t>
            </a:r>
            <a:r>
              <a:rPr lang="pt-BR" sz="1550" dirty="0" err="1" smtClean="0">
                <a:solidFill>
                  <a:schemeClr val="tx2"/>
                </a:solidFill>
              </a:rPr>
              <a:t>Pagnozzi</a:t>
            </a:r>
            <a:r>
              <a:rPr lang="pt-BR" sz="1550" dirty="0" smtClean="0">
                <a:solidFill>
                  <a:schemeClr val="tx2"/>
                </a:solidFill>
              </a:rPr>
              <a:t>.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pesquisa </a:t>
            </a:r>
            <a:r>
              <a:rPr lang="pt-BR" sz="1400" dirty="0">
                <a:solidFill>
                  <a:schemeClr val="tx2"/>
                </a:solidFill>
              </a:rPr>
              <a:t>e pós-graduação;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corpo </a:t>
            </a:r>
            <a:r>
              <a:rPr lang="pt-BR" sz="1400" dirty="0">
                <a:solidFill>
                  <a:schemeClr val="tx2"/>
                </a:solidFill>
              </a:rPr>
              <a:t>docente;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infraestrutura</a:t>
            </a:r>
            <a:r>
              <a:rPr lang="pt-BR" sz="14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pt-BR" sz="1550" b="1" dirty="0" smtClean="0">
                <a:solidFill>
                  <a:schemeClr val="tx2"/>
                </a:solidFill>
              </a:rPr>
              <a:t> </a:t>
            </a:r>
          </a:p>
          <a:p>
            <a:pPr marL="0" indent="0">
              <a:buFont typeface="Arial" pitchFamily="34" charset="0"/>
              <a:buNone/>
            </a:pPr>
            <a:endParaRPr lang="pt-BR" sz="1550" dirty="0" smtClean="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Subgrupo 4 – Aspectos Metodológicos</a:t>
            </a:r>
            <a:endParaRPr lang="pt-BR" sz="1800" dirty="0" smtClean="0">
              <a:solidFill>
                <a:schemeClr val="tx2"/>
              </a:solidFill>
            </a:endParaRP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pt-BR" sz="1550" u="sng" dirty="0" smtClean="0">
                <a:solidFill>
                  <a:schemeClr val="tx2"/>
                </a:solidFill>
              </a:rPr>
              <a:t>Composição</a:t>
            </a:r>
            <a:r>
              <a:rPr lang="pt-BR" sz="1550" dirty="0" smtClean="0">
                <a:solidFill>
                  <a:schemeClr val="tx2"/>
                </a:solidFill>
              </a:rPr>
              <a:t>: Flávio Vasconcelos, José </a:t>
            </a:r>
            <a:r>
              <a:rPr lang="pt-BR" sz="1550" dirty="0" err="1" smtClean="0">
                <a:solidFill>
                  <a:schemeClr val="tx2"/>
                </a:solidFill>
              </a:rPr>
              <a:t>Angelo</a:t>
            </a:r>
            <a:r>
              <a:rPr lang="pt-BR" sz="1550" dirty="0" smtClean="0">
                <a:solidFill>
                  <a:schemeClr val="tx2"/>
                </a:solidFill>
              </a:rPr>
              <a:t> </a:t>
            </a:r>
            <a:r>
              <a:rPr lang="pt-BR" sz="1550" dirty="0" err="1" smtClean="0">
                <a:solidFill>
                  <a:schemeClr val="tx2"/>
                </a:solidFill>
              </a:rPr>
              <a:t>Belloni</a:t>
            </a:r>
            <a:r>
              <a:rPr lang="pt-BR" sz="1550" dirty="0" smtClean="0">
                <a:solidFill>
                  <a:schemeClr val="tx2"/>
                </a:solidFill>
              </a:rPr>
              <a:t>, Rodrigo </a:t>
            </a:r>
            <a:r>
              <a:rPr lang="pt-BR" sz="1550" dirty="0" err="1" smtClean="0">
                <a:solidFill>
                  <a:schemeClr val="tx2"/>
                </a:solidFill>
              </a:rPr>
              <a:t>Capelatto</a:t>
            </a:r>
            <a:r>
              <a:rPr lang="pt-BR" sz="1550" dirty="0" smtClean="0">
                <a:solidFill>
                  <a:schemeClr val="tx2"/>
                </a:solidFill>
              </a:rPr>
              <a:t> e Alexander </a:t>
            </a:r>
            <a:r>
              <a:rPr lang="pt-BR" sz="1550" dirty="0" err="1" smtClean="0">
                <a:solidFill>
                  <a:schemeClr val="tx2"/>
                </a:solidFill>
              </a:rPr>
              <a:t>Berndt</a:t>
            </a:r>
            <a:r>
              <a:rPr lang="pt-BR" sz="1550" dirty="0" smtClean="0">
                <a:solidFill>
                  <a:schemeClr val="tx2"/>
                </a:solidFill>
              </a:rPr>
              <a:t>.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550" dirty="0">
                <a:solidFill>
                  <a:schemeClr val="tx2"/>
                </a:solidFill>
              </a:rPr>
              <a:t>- </a:t>
            </a:r>
            <a:r>
              <a:rPr lang="pt-BR" sz="1550" dirty="0" smtClean="0">
                <a:solidFill>
                  <a:schemeClr val="tx2"/>
                </a:solidFill>
              </a:rPr>
              <a:t>	</a:t>
            </a:r>
            <a:r>
              <a:rPr lang="pt-BR" sz="1400" dirty="0" smtClean="0">
                <a:solidFill>
                  <a:schemeClr val="tx2"/>
                </a:solidFill>
              </a:rPr>
              <a:t>comparabilidade</a:t>
            </a:r>
            <a:r>
              <a:rPr lang="pt-BR" sz="1400" dirty="0">
                <a:solidFill>
                  <a:schemeClr val="tx2"/>
                </a:solidFill>
              </a:rPr>
              <a:t>;        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diversidade</a:t>
            </a:r>
            <a:r>
              <a:rPr lang="pt-BR" sz="1400" dirty="0">
                <a:solidFill>
                  <a:schemeClr val="tx2"/>
                </a:solidFill>
              </a:rPr>
              <a:t>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presencial/</a:t>
            </a:r>
            <a:r>
              <a:rPr lang="pt-BR" sz="1400" dirty="0" err="1" smtClean="0">
                <a:solidFill>
                  <a:schemeClr val="tx2"/>
                </a:solidFill>
              </a:rPr>
              <a:t>EaD</a:t>
            </a:r>
            <a:r>
              <a:rPr lang="pt-BR" sz="1400" dirty="0">
                <a:solidFill>
                  <a:schemeClr val="tx2"/>
                </a:solidFill>
              </a:rPr>
              <a:t>;</a:t>
            </a:r>
          </a:p>
          <a:p>
            <a:pPr marL="271463" lvl="1" indent="-184150">
              <a:buNone/>
              <a:tabLst>
                <a:tab pos="271463" algn="l"/>
              </a:tabLst>
            </a:pPr>
            <a:r>
              <a:rPr lang="pt-BR" sz="1400" dirty="0">
                <a:solidFill>
                  <a:schemeClr val="tx2"/>
                </a:solidFill>
              </a:rPr>
              <a:t>- </a:t>
            </a:r>
            <a:r>
              <a:rPr lang="pt-BR" sz="1400" dirty="0" smtClean="0">
                <a:solidFill>
                  <a:schemeClr val="tx2"/>
                </a:solidFill>
              </a:rPr>
              <a:t>	</a:t>
            </a:r>
            <a:r>
              <a:rPr lang="pt-BR" sz="1400" i="1" dirty="0" err="1" smtClean="0">
                <a:solidFill>
                  <a:schemeClr val="tx2"/>
                </a:solidFill>
              </a:rPr>
              <a:t>outliers</a:t>
            </a:r>
            <a:r>
              <a:rPr lang="pt-BR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504528" y="260648"/>
            <a:ext cx="9093968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400" b="1" dirty="0" smtClean="0">
                <a:solidFill>
                  <a:schemeClr val="tx2"/>
                </a:solidFill>
              </a:rPr>
              <a:t>Divisão dos Subgrupos</a:t>
            </a:r>
          </a:p>
          <a:p>
            <a:pPr marL="0" indent="0">
              <a:buFont typeface="Arial" pitchFamily="34" charset="0"/>
              <a:buNone/>
            </a:pPr>
            <a:endParaRPr lang="pt-BR" sz="1200" b="1" dirty="0" smtClean="0">
              <a:solidFill>
                <a:schemeClr val="tx2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80000"/>
                </a:lnSpc>
                <a:spcBef>
                  <a:spcPct val="0"/>
                </a:spcBef>
              </a:pPr>
              <a:r>
                <a:rPr lang="pt-BR" sz="3000" b="1" dirty="0" smtClean="0">
                  <a:ea typeface="Verdana" panose="020B0604030504040204" pitchFamily="34" charset="0"/>
                  <a:cs typeface="Verdana" panose="020B0604030504040204" pitchFamily="34" charset="0"/>
                </a:rPr>
                <a:t>GEIES: Subgrupos de Trabalho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54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12418"/>
              </p:ext>
            </p:extLst>
          </p:nvPr>
        </p:nvGraphicFramePr>
        <p:xfrm>
          <a:off x="128464" y="116633"/>
          <a:ext cx="9649072" cy="6148056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841382"/>
                <a:gridCol w="5415705"/>
                <a:gridCol w="2391985"/>
              </a:tblGrid>
              <a:tr h="2708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Dimensão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Propostas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do Geies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8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Estudante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Taxa de colocação profissional do egresso</a:t>
                      </a: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1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dirty="0" smtClean="0">
                          <a:solidFill>
                            <a:schemeClr val="tx2"/>
                          </a:solidFill>
                        </a:rPr>
                        <a:t>Indicador de evasão ou Taxa de graduação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desenvolvido pela DEED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71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IDD – com regressão hierárquica multinível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desenvolvido por consultores e equipe Daes/ Implementado no cálculo em 2014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Compromisso Social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Número/porcentagem de graduados em áreas socialmente estratégicas</a:t>
                      </a: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Desempenho de estudantes de a</a:t>
                      </a:r>
                      <a:r>
                        <a:rPr lang="pt-BR" sz="12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ções afirmativas</a:t>
                      </a:r>
                      <a:endParaRPr lang="pt-BR" sz="1200" b="1" i="0" u="none" strike="noStrike" baseline="-250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Taxa evasão em alunos bolsistas (cotistas, etc.) versus não bolsistas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45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no Enade de alunos bolsistas (cotistas, etc.) versus não bolsistas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Internacionalização</a:t>
                      </a:r>
                      <a:endParaRPr lang="pt-BR" sz="1200" b="1" i="0" u="none" strike="noStrike" baseline="-250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 no Censo a informação do aluno sobre participação em programa/atividade internacional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Realizado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45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 no Censo a informação da instituição sobre programas/atividades internacionais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Realizado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37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Incluir no Questionário do Estudante a informação do aluno sobre participação em programa/atividade internacional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Realizado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Regionalização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Taxa de empregabilidade  dos egressos na região</a:t>
                      </a:r>
                      <a:endParaRPr lang="pt-BR" sz="1200" b="1" i="0" u="none" strike="noStrike" baseline="-25000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Pesquisa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 que informe a pesquisa qualificada de todos os docentes de uma IES</a:t>
                      </a:r>
                      <a:endParaRPr lang="pt-BR" sz="1200" b="1" i="0" u="none" strike="noStrike" kern="1200" baseline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Infraestrutura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Comparar os resultados das avaliações feitas pelos estudantes com os resultados das avaliações </a:t>
                      </a:r>
                      <a:r>
                        <a:rPr lang="pt-BR" sz="1200" b="1" i="1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loco</a:t>
                      </a:r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29"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Modificar o Questionário do Estudante e Questionário do Coordenador (ENADE), de modo que a comparação dos resultados dessa avaliação possa ocorrer em três níveis: discente, coordenador e avaliadores do INEP.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Questionários</a:t>
                      </a:r>
                      <a:r>
                        <a:rPr lang="pt-BR" sz="1200" b="1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alterados em 2013</a:t>
                      </a:r>
                      <a:endParaRPr lang="pt-BR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3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20922"/>
              </p:ext>
            </p:extLst>
          </p:nvPr>
        </p:nvGraphicFramePr>
        <p:xfrm>
          <a:off x="56456" y="44625"/>
          <a:ext cx="9793088" cy="6498248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482935"/>
                <a:gridCol w="1708494"/>
                <a:gridCol w="2277991"/>
                <a:gridCol w="4566195"/>
                <a:gridCol w="757473"/>
              </a:tblGrid>
              <a:tr h="2244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b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Origem da Demanda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b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Demanda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b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b"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Status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b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90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2013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GEIES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Cesta de indicadores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Consolidação de uma proposta e envio ao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Presidente </a:t>
                      </a:r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do Inep 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GEIES/Estudo da ABMES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Indicador específico para Faculdades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Estudo sobre a possibilidade de cálculo do CPC por organização acadêmica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5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Equipe Técnica</a:t>
                      </a:r>
                      <a:r>
                        <a:rPr lang="pt-BR" sz="12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do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Inep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CPC - Questionário do Estudante </a:t>
                      </a:r>
                      <a:r>
                        <a:rPr lang="pt-BR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–Fatorial e TRI</a:t>
                      </a:r>
                    </a:p>
                    <a:p>
                      <a:pPr algn="l" fontAlgn="ctr"/>
                      <a:r>
                        <a:rPr lang="pt-BR" sz="9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(Realizado por</a:t>
                      </a:r>
                      <a:r>
                        <a:rPr lang="pt-BR" sz="9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Consultores e Equipe Técnica Inep</a:t>
                      </a:r>
                      <a:r>
                        <a:rPr lang="pt-BR" sz="9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pt-BR" sz="9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Análise Fatorial - Edição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Análise TRI - Edições 2013 e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pt-BR" sz="105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Não iniciado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CPC - IDD (CPF e Multinível</a:t>
                      </a:r>
                      <a:r>
                        <a:rPr lang="pt-BR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(Realizado por</a:t>
                      </a:r>
                      <a:r>
                        <a:rPr lang="pt-BR" sz="9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Consultores e Equipe Técnica Inep</a:t>
                      </a:r>
                      <a:r>
                        <a:rPr lang="pt-BR" sz="9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pt-BR" sz="900" b="1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Estudo sobre</a:t>
                      </a:r>
                      <a:r>
                        <a:rPr lang="pt-BR" sz="12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r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ecuperação dos CPFs referentes à</a:t>
                      </a:r>
                      <a:r>
                        <a:rPr lang="pt-BR" sz="12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Edição 2014 na base do Enem</a:t>
                      </a:r>
                      <a:endParaRPr lang="pt-BR" sz="105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Verificação de correlação de outras variáveis relativas a aspectos socioeconômicos com a Nota do Enade, além da escolaridade dos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pais</a:t>
                      </a:r>
                      <a:endParaRPr lang="pt-BR" sz="1050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Regressão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Multinível</a:t>
                      </a:r>
                      <a:endParaRPr lang="pt-BR" sz="105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IGC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(Realizado por</a:t>
                      </a:r>
                      <a:r>
                        <a:rPr lang="pt-BR" sz="900" u="none" strike="noStrike" baseline="0" dirty="0" smtClean="0">
                          <a:solidFill>
                            <a:schemeClr val="tx2"/>
                          </a:solidFill>
                          <a:effectLst/>
                        </a:rPr>
                        <a:t> Consultores e Equipe Técnica Inep</a:t>
                      </a:r>
                      <a:r>
                        <a:rPr lang="pt-BR" sz="9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pt-BR" sz="1200" b="1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Propostas do IGC</a:t>
                      </a:r>
                      <a:endParaRPr lang="pt-BR" sz="105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0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2015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Presidente do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Inep</a:t>
                      </a:r>
                    </a:p>
                    <a:p>
                      <a:pPr algn="l" fontAlgn="ctr"/>
                      <a:r>
                        <a:rPr lang="pt-BR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Francisco Soares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Banco de dados para estudos de trajetória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Banco de dados do Enade 2010 a 2013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Banco de dados do Enem 2009 a 2013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Banco de dados do Censup + Enem + Enade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Estudo teórico para subsidiar a análise de propostas de Indicadores de Trajetória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Levantamento Teórico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Texto de revisão bibliográfica e direcionamento conceitual para o estudo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Análise de Itens do Enade - Teoria Clássica e TRI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Levantamentos, consolidações e simulações com os dados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Análise dos dados consolidados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Realização Parcial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Análise das bases do </a:t>
                      </a:r>
                      <a:r>
                        <a:rPr lang="pt-BR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Censo</a:t>
                      </a:r>
                    </a:p>
                    <a:p>
                      <a:pPr algn="l" fontAlgn="ctr"/>
                      <a:r>
                        <a:rPr lang="pt-BR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(2010 </a:t>
                      </a:r>
                      <a:r>
                        <a:rPr lang="pt-BR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 2013)</a:t>
                      </a:r>
                      <a:endParaRPr lang="pt-BR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Identificação de Inconsistências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Mapeamento de possibilidade de sequenciamento de situações dos estudantes </a:t>
                      </a:r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aceitáveis </a:t>
                      </a:r>
                      <a:r>
                        <a:rPr lang="pt-BR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longitudinalmente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Concluído</a:t>
                      </a:r>
                      <a:endParaRPr lang="pt-BR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403" marR="7403" marT="7403" marB="0" anchor="ctr">
                    <a:lnL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44488" y="2549398"/>
            <a:ext cx="9217024" cy="799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4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MUITO OBRIGADA!</a:t>
            </a:r>
            <a:endParaRPr lang="pt-BR" sz="4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78520" y="4531022"/>
            <a:ext cx="921702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Prof.ª Dr.ª Mariângela Abrão</a:t>
            </a:r>
          </a:p>
          <a:p>
            <a:pPr algn="ctr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tabLst>
                <a:tab pos="1795463" algn="l"/>
              </a:tabLst>
            </a:pPr>
            <a:r>
              <a:rPr lang="pt-BR" sz="2800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mariangela.abrao@inep.gov.br</a:t>
            </a:r>
            <a:endParaRPr lang="pt-BR" sz="2800" i="1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FORMAS DO PROCESSO DE AVALIAÇÃO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268760"/>
            <a:ext cx="9217024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Estão previstos processos avaliativos vinculados a: </a:t>
            </a:r>
            <a:r>
              <a:rPr lang="pt-BR" sz="1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(Portaria nº 40/2007-2010)</a:t>
            </a:r>
            <a:endParaRPr lang="pt-BR" sz="12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1" indent="-358775" algn="just"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Exame Nacional de Desempenho de Estudantes (Enade)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527175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12900" algn="l"/>
                <a:tab pos="1793875" algn="l"/>
                <a:tab pos="1795463" algn="l"/>
              </a:tabLst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Realizado para aferir conhecimentos, competências e habilidades desenvolvidas pelo estudante ao longo do curso.</a:t>
            </a:r>
          </a:p>
          <a:p>
            <a:pPr marL="896938" lvl="1" indent="-358775" algn="just"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Avaliações </a:t>
            </a:r>
            <a:r>
              <a:rPr lang="pt-BR" sz="24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loco.</a:t>
            </a:r>
          </a:p>
          <a:p>
            <a:pPr marL="1527175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12900" algn="l"/>
                <a:tab pos="1793875" algn="l"/>
                <a:tab pos="1795463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Realizada com uma </a:t>
            </a:r>
            <a:r>
              <a:rPr lang="pt-BR" sz="20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abordagem mais qualitativa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avaliação sobre as condições de oferta dos cursos de graduação e da estrutura das IES.</a:t>
            </a:r>
            <a:endParaRPr lang="pt-BR" sz="2000" b="1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1" indent="-358775" algn="just">
              <a:lnSpc>
                <a:spcPct val="110000"/>
              </a:lnSpc>
              <a:spcBef>
                <a:spcPts val="1800"/>
              </a:spcBef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Indicadores de Qualidade da Educação Superior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527175" lvl="3" indent="-358775" algn="just">
              <a:lnSpc>
                <a:spcPct val="11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12900" algn="l"/>
                <a:tab pos="1793875" algn="l"/>
                <a:tab pos="1795463" algn="l"/>
              </a:tabLst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Produzidos com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uma </a:t>
            </a:r>
            <a:r>
              <a:rPr lang="pt-BR" sz="20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abordagem mais quantitativa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0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subsidiando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os processos de </a:t>
            </a:r>
            <a:r>
              <a:rPr lang="pt-BR" sz="20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avaliação </a:t>
            </a:r>
            <a:r>
              <a:rPr lang="pt-BR" sz="2000" i="1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loco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4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ABRANGÊNCIA DO PROCESSO DE AVALIAÇÃO</a:t>
              </a: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344488" y="1157848"/>
            <a:ext cx="921702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05000"/>
              </a:lnSpc>
              <a:spcBef>
                <a:spcPts val="4200"/>
              </a:spcBef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Sinaes promove o processo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avaliação da qualidade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de: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4863" lvl="1" indent="-273050" algn="just">
              <a:lnSpc>
                <a:spcPct val="105000"/>
              </a:lnSpc>
              <a:spcBef>
                <a:spcPts val="600"/>
              </a:spcBef>
              <a:buSzPct val="6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Estudantes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avaliação de desempenho dos estudantes.</a:t>
            </a:r>
          </a:p>
          <a:p>
            <a:pPr marL="1165225" lvl="3" indent="-271463" algn="just">
              <a:lnSpc>
                <a:spcPct val="105000"/>
              </a:lnSpc>
              <a:spcBef>
                <a:spcPts val="600"/>
              </a:spcBef>
              <a:buSzPct val="60000"/>
              <a:tabLst>
                <a:tab pos="2243138" algn="l"/>
              </a:tabLst>
            </a:pPr>
            <a:r>
              <a:rPr lang="pt-BR" sz="21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sz="21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nota 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estudante no Enade</a:t>
            </a:r>
            <a:r>
              <a:rPr lang="pt-BR" sz="21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</a:t>
            </a:r>
            <a:r>
              <a:rPr lang="pt-BR" sz="21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para 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cursos</a:t>
            </a:r>
            <a:r>
              <a:rPr lang="pt-BR" sz="21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804863" lvl="1" indent="-273050" algn="just">
              <a:lnSpc>
                <a:spcPct val="105000"/>
              </a:lnSpc>
              <a:spcBef>
                <a:spcPts val="1800"/>
              </a:spcBef>
              <a:buSzPct val="6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Cursos de graduação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avaliação dos cursos de graduação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fins de autorização, reconhecimento e renovação de reconhecimento (visita 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loco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);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indicadores de qualidade sobre cursos.</a:t>
            </a:r>
            <a:endParaRPr lang="pt-BR" sz="2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65225" lvl="3" indent="-544513" algn="just">
              <a:lnSpc>
                <a:spcPct val="105000"/>
              </a:lnSpc>
              <a:spcBef>
                <a:spcPts val="600"/>
              </a:spcBef>
              <a:buSzPct val="60000"/>
            </a:pPr>
            <a:r>
              <a:rPr lang="pt-BR" sz="21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sz="21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Curso</a:t>
            </a:r>
            <a:r>
              <a:rPr lang="pt-BR" sz="21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CC</a:t>
            </a:r>
            <a:r>
              <a:rPr lang="pt-BR" sz="21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Preliminar de Curso </a:t>
            </a:r>
            <a:r>
              <a:rPr lang="pt-BR" sz="21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CPC</a:t>
            </a:r>
            <a:r>
              <a:rPr lang="pt-BR" sz="21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pt-BR" sz="21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4863" lvl="1" indent="-273050" algn="just">
              <a:lnSpc>
                <a:spcPct val="105000"/>
              </a:lnSpc>
              <a:spcBef>
                <a:spcPts val="1800"/>
              </a:spcBef>
              <a:buSzPct val="6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IES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pt-BR" sz="2200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autoavaliação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avaliação institucional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(visita </a:t>
            </a:r>
            <a:r>
              <a:rPr lang="pt-BR" sz="22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loco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para fins de credenciamento e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recredenciamento; indicador de qualidade sobre IES.</a:t>
            </a:r>
          </a:p>
          <a:p>
            <a:pPr marL="1165225" lvl="2" indent="-360363" algn="just">
              <a:lnSpc>
                <a:spcPct val="105000"/>
              </a:lnSpc>
              <a:spcBef>
                <a:spcPts val="600"/>
              </a:spcBef>
              <a:buSzPct val="60000"/>
            </a:pPr>
            <a:r>
              <a:rPr lang="pt-BR" sz="21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sz="21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Conceito 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Institucional </a:t>
            </a:r>
            <a:r>
              <a:rPr lang="pt-BR" sz="21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</a:t>
            </a:r>
            <a:r>
              <a:rPr lang="pt-BR" sz="21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Relatório </a:t>
            </a:r>
            <a:r>
              <a:rPr lang="pt-BR" sz="2100" b="1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sz="2100" b="1" i="1" dirty="0" err="1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Autoavaliação</a:t>
            </a:r>
            <a:r>
              <a:rPr lang="pt-BR" sz="2100" i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Índice Geral de Cursos Avaliados da Instituição </a:t>
            </a:r>
            <a:r>
              <a:rPr lang="pt-BR" sz="21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2100" b="1" i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IGC</a:t>
            </a:r>
            <a:r>
              <a:rPr lang="pt-BR" sz="21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pt-BR" sz="21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1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2889260" y="5445224"/>
            <a:ext cx="24378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818010" y="4101342"/>
            <a:ext cx="1946047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904117" y="2410002"/>
            <a:ext cx="307670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6288253" y="2410002"/>
            <a:ext cx="167290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5539762" y="4101342"/>
            <a:ext cx="316414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6043750" y="5445224"/>
            <a:ext cx="3149357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570331" y="5772606"/>
            <a:ext cx="516847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1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0" y="1788220"/>
            <a:ext cx="9273480" cy="2576884"/>
          </a:xfrm>
          <a:prstGeom prst="rect">
            <a:avLst/>
          </a:prstGeom>
          <a:solidFill>
            <a:schemeClr val="tx2">
              <a:alpha val="94000"/>
            </a:schemeClr>
          </a:solidFill>
        </p:spPr>
        <p:txBody>
          <a:bodyPr rtlCol="0" anchor="ctr">
            <a:noAutofit/>
          </a:bodyPr>
          <a:lstStyle/>
          <a:p>
            <a:pPr marL="892175" algn="l">
              <a:spcBef>
                <a:spcPts val="1200"/>
              </a:spcBef>
              <a:tabLst>
                <a:tab pos="892175" algn="l"/>
              </a:tabLst>
              <a:defRPr/>
            </a:pPr>
            <a:r>
              <a:rPr lang="pt-BR" sz="4000" b="1" dirty="0" smtClean="0">
                <a:solidFill>
                  <a:schemeClr val="bg1"/>
                </a:solidFill>
              </a:rPr>
              <a:t>Enade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1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CICLO AVALIATIVO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344488" y="1268760"/>
            <a:ext cx="9217024" cy="501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Está previsto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Ciclo Avaliativo composto por 3 (três) anos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pt-BR" sz="1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12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Portaria nº </a:t>
            </a:r>
            <a:r>
              <a:rPr lang="pt-BR" sz="12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40/2007-2010)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- Bacharelados e Licenciaturas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3" indent="-273050" algn="just">
              <a:lnSpc>
                <a:spcPct val="110000"/>
              </a:lnSpc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 	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Saúde, Ciências Agrárias e áreas afins </a:t>
            </a:r>
            <a:r>
              <a:rPr lang="pt-BR" sz="200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(2004, 2007, 2010, 2013 e </a:t>
            </a:r>
            <a:r>
              <a:rPr lang="pt-BR" sz="2000" b="1" i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r>
              <a:rPr lang="pt-BR" sz="200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896938" lvl="3" indent="-273050" algn="just">
              <a:lnSpc>
                <a:spcPct val="110000"/>
              </a:lnSpc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 	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Ciências Exatas, Licenciaturas e áreas afins</a:t>
            </a:r>
          </a:p>
          <a:p>
            <a:pPr marL="896938" lvl="3" indent="-273050" algn="just">
              <a:lnSpc>
                <a:spcPct val="110000"/>
              </a:lnSpc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III 	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Ciências Sociais Aplicadas, Ciências Humanas e áreas afins.</a:t>
            </a:r>
          </a:p>
          <a:p>
            <a:pPr marL="630238" lvl="1" indent="-268288" algn="just">
              <a:lnSpc>
                <a:spcPct val="11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Eixos Tecnológicos</a:t>
            </a:r>
            <a:endParaRPr lang="pt-BR" sz="2400" b="1" i="1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3" indent="-273050" algn="just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 	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	 Agronegócio; Estética e Cosmética; Radiologia; Gestão Ambiental; Gestão Hospitalar. </a:t>
            </a:r>
            <a:endParaRPr lang="pt-BR" sz="2000" i="1" dirty="0" smtClean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6938" lvl="3" indent="-273050" algn="just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 	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	Controle e Processos Industriais, Informação e Comunicação, 		Infraestrutura, Produção Industrial.</a:t>
            </a:r>
          </a:p>
          <a:p>
            <a:pPr marL="896938" lvl="3" indent="-273050" algn="just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  <a:tabLst>
                <a:tab pos="1698625" algn="l"/>
                <a:tab pos="1974850" algn="l"/>
                <a:tab pos="2424113" algn="l"/>
              </a:tabLst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Ano III	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	Gestão e Negócios, Apoio Escolar, Hospitalidade e Lazer, Produção 		Cultural e Design.</a:t>
            </a:r>
            <a:endParaRPr lang="pt-BR" sz="20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12776"/>
            <a:ext cx="9217024" cy="411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previstas nos ciclos avaliativos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dizem respeito a grandes áreas do conhecimento, que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não são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em si, as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de avaliação do 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t-BR" sz="2400" u="sng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de avaliação do Enade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relacionadas às grandes áreas do conhecimentos de cada ano do ciclo avaliativo, são definidas, anualmente, em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Portaria específica do Ministério da Educação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58775" indent="-358775" algn="just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Todas as ações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avaliação, regulação e supervisão, de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cursos já reconhecidos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decorrem das áreas de avaliação do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12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ítulo 4"/>
          <p:cNvSpPr>
            <a:spLocks noGrp="1"/>
          </p:cNvSpPr>
          <p:nvPr>
            <p:ph type="subTitle" idx="4294967295"/>
          </p:nvPr>
        </p:nvSpPr>
        <p:spPr>
          <a:xfrm>
            <a:off x="1560513" y="3886200"/>
            <a:ext cx="8345487" cy="17526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2200" b="1" dirty="0" smtClean="0">
              <a:solidFill>
                <a:schemeClr val="tx2"/>
              </a:solidFill>
            </a:endParaRPr>
          </a:p>
          <a:p>
            <a:pPr eaLnBrk="1" hangingPunct="1"/>
            <a:endParaRPr lang="pt-BR" altLang="pt-BR" sz="3600" b="1" dirty="0" smtClean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1491" y="26805"/>
            <a:ext cx="9843019" cy="619147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100163" y="147594"/>
            <a:ext cx="9703468" cy="942975"/>
            <a:chOff x="248300" y="472672"/>
            <a:chExt cx="8960990" cy="942975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248300" y="472672"/>
              <a:ext cx="8960990" cy="942975"/>
            </a:xfrm>
            <a:prstGeom prst="roundRect">
              <a:avLst/>
            </a:prstGeom>
            <a:solidFill>
              <a:schemeClr val="tx2">
                <a:alpha val="94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294332" y="518704"/>
              <a:ext cx="8868926" cy="8509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583" tIns="0" rIns="249583" bIns="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4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ENADE</a:t>
              </a:r>
              <a:endParaRPr lang="pt-BR" sz="3400" b="1" kern="1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44488" y="1467206"/>
            <a:ext cx="9217024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05000"/>
              </a:lnSpc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Ações vinculadas às </a:t>
            </a:r>
            <a:r>
              <a:rPr lang="pt-BR" sz="2400" u="sng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áreas </a:t>
            </a:r>
            <a:r>
              <a:rPr lang="pt-BR" sz="2400" u="sng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avaliação do Enade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pt-BR" sz="12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endParaRPr lang="pt-BR" sz="200" dirty="0" smtClean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Elaboração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aplicação das provas do Enade.</a:t>
            </a: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Cálculo e divulgação dos Indicadores de Qualidade (ano subsequente à aplicação do Enade).</a:t>
            </a:r>
            <a:endParaRPr lang="pt-BR" sz="2400" dirty="0">
              <a:solidFill>
                <a:schemeClr val="accent1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6688" lvl="1" indent="-358775" algn="just">
              <a:lnSpc>
                <a:spcPct val="105000"/>
              </a:lnSpc>
              <a:spcBef>
                <a:spcPts val="2400"/>
              </a:spcBef>
              <a:buSzPct val="80000"/>
              <a:buFont typeface="Wingdings" panose="05000000000000000000" pitchFamily="2" charset="2"/>
              <a:buChar char="ü"/>
              <a:tabLst>
                <a:tab pos="1795463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Medidas de regulação realizadas pela Secretaria de Regulação e Supervisão (Seres) do MEC (ano subsequente à aplicação do Enade).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208584" y="2363108"/>
            <a:ext cx="8373009" cy="1785971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7503435" y="1916832"/>
            <a:ext cx="2108313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pt-BR" sz="16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Inep</a:t>
            </a:r>
          </a:p>
          <a:p>
            <a:pPr algn="ctr"/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2586</Words>
  <Application>Microsoft Office PowerPoint</Application>
  <PresentationFormat>Papel A4 (210 x 297 mm)</PresentationFormat>
  <Paragraphs>382</Paragraphs>
  <Slides>36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Arial</vt:lpstr>
      <vt:lpstr>Calibri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Enade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Indicadores de Qualidade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Estudos: Foco na revisão e proposição de novos indicadores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Alfredo Hartwich</dc:creator>
  <cp:lastModifiedBy>usuario</cp:lastModifiedBy>
  <cp:revision>505</cp:revision>
  <cp:lastPrinted>2015-09-15T20:24:21Z</cp:lastPrinted>
  <dcterms:created xsi:type="dcterms:W3CDTF">2013-05-10T15:05:36Z</dcterms:created>
  <dcterms:modified xsi:type="dcterms:W3CDTF">2019-06-11T16:19:12Z</dcterms:modified>
</cp:coreProperties>
</file>