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2" r:id="rId4"/>
    <p:sldId id="263" r:id="rId5"/>
    <p:sldId id="265" r:id="rId6"/>
    <p:sldId id="266" r:id="rId7"/>
    <p:sldId id="264" r:id="rId8"/>
    <p:sldId id="289" r:id="rId9"/>
    <p:sldId id="257" r:id="rId10"/>
    <p:sldId id="286" r:id="rId11"/>
    <p:sldId id="287" r:id="rId12"/>
    <p:sldId id="290" r:id="rId13"/>
    <p:sldId id="260" r:id="rId14"/>
    <p:sldId id="258" r:id="rId15"/>
    <p:sldId id="285" r:id="rId16"/>
    <p:sldId id="259" r:id="rId17"/>
    <p:sldId id="292" r:id="rId18"/>
    <p:sldId id="291" r:id="rId19"/>
    <p:sldId id="288" r:id="rId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3" name="Retângu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ângu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ângu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ângu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ângu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ângulo de cantos arredondado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ângulo de cantos arredondado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ângu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a:xfrm>
            <a:off x="6705600" y="4206240"/>
            <a:ext cx="960120" cy="457200"/>
          </a:xfrm>
        </p:spPr>
        <p:txBody>
          <a:bodyPr/>
          <a:lstStyle/>
          <a:p>
            <a:fld id="{6B449512-A588-4619-BF6E-526F9EB713A6}" type="datetimeFigureOut">
              <a:rPr lang="pt-BR" smtClean="0"/>
              <a:pPr/>
              <a:t>15/12/2020</a:t>
            </a:fld>
            <a:endParaRPr lang="pt-BR"/>
          </a:p>
        </p:txBody>
      </p:sp>
      <p:sp>
        <p:nvSpPr>
          <p:cNvPr id="17" name="Espaço Reservado para Rodapé 16"/>
          <p:cNvSpPr>
            <a:spLocks noGrp="1"/>
          </p:cNvSpPr>
          <p:nvPr>
            <p:ph type="ftr" sz="quarter" idx="11"/>
          </p:nvPr>
        </p:nvSpPr>
        <p:spPr>
          <a:xfrm>
            <a:off x="5410200" y="4205288"/>
            <a:ext cx="1295400" cy="457200"/>
          </a:xfrm>
        </p:spPr>
        <p:txBody>
          <a:bodyPr/>
          <a:lstStyle/>
          <a:p>
            <a:endParaRPr lang="pt-BR"/>
          </a:p>
        </p:txBody>
      </p:sp>
      <p:sp>
        <p:nvSpPr>
          <p:cNvPr id="29" name="Espaço Reservado para Número de Slid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53E4742-B635-4F29-8205-44F445DAA9B0}"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6B449512-A588-4619-BF6E-526F9EB713A6}" type="datetimeFigureOut">
              <a:rPr lang="pt-BR" smtClean="0"/>
              <a:pPr/>
              <a:t>15/12/2020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53E4742-B635-4F29-8205-44F445DAA9B0}"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781800" y="1143000"/>
            <a:ext cx="1905000" cy="5486400"/>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143000"/>
            <a:ext cx="6248400" cy="5486400"/>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6B449512-A588-4619-BF6E-526F9EB713A6}" type="datetimeFigureOut">
              <a:rPr lang="pt-BR" smtClean="0"/>
              <a:pPr/>
              <a:t>15/12/2020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53E4742-B635-4F29-8205-44F445DAA9B0}"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6B449512-A588-4619-BF6E-526F9EB713A6}" type="datetimeFigureOut">
              <a:rPr lang="pt-BR" smtClean="0"/>
              <a:pPr/>
              <a:t>15/12/2020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53E4742-B635-4F29-8205-44F445DAA9B0}"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6B449512-A588-4619-BF6E-526F9EB713A6}" type="datetimeFigureOut">
              <a:rPr lang="pt-BR" smtClean="0"/>
              <a:pPr/>
              <a:t>15/12/2020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53E4742-B635-4F29-8205-44F445DAA9B0}"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6B449512-A588-4619-BF6E-526F9EB713A6}" type="datetimeFigureOut">
              <a:rPr lang="pt-BR" smtClean="0"/>
              <a:pPr/>
              <a:t>15/12/2020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53E4742-B635-4F29-8205-44F445DAA9B0}"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81000" y="1143000"/>
            <a:ext cx="8382000" cy="1069848"/>
          </a:xfrm>
        </p:spPr>
        <p:txBody>
          <a:bodyPr anchor="ctr"/>
          <a:lstStyle>
            <a:lvl1pPr>
              <a:defRPr sz="4000" b="0" i="0" cap="none"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Data 25"/>
          <p:cNvSpPr>
            <a:spLocks noGrp="1"/>
          </p:cNvSpPr>
          <p:nvPr>
            <p:ph type="dt" sz="half" idx="10"/>
          </p:nvPr>
        </p:nvSpPr>
        <p:spPr/>
        <p:txBody>
          <a:bodyPr rtlCol="0"/>
          <a:lstStyle/>
          <a:p>
            <a:fld id="{6B449512-A588-4619-BF6E-526F9EB713A6}" type="datetimeFigureOut">
              <a:rPr lang="pt-BR" smtClean="0"/>
              <a:pPr/>
              <a:t>15/12/2020</a:t>
            </a:fld>
            <a:endParaRPr lang="pt-BR"/>
          </a:p>
        </p:txBody>
      </p:sp>
      <p:sp>
        <p:nvSpPr>
          <p:cNvPr id="27" name="Espaço Reservado para Número de Slide 26"/>
          <p:cNvSpPr>
            <a:spLocks noGrp="1"/>
          </p:cNvSpPr>
          <p:nvPr>
            <p:ph type="sldNum" sz="quarter" idx="11"/>
          </p:nvPr>
        </p:nvSpPr>
        <p:spPr/>
        <p:txBody>
          <a:bodyPr rtlCol="0"/>
          <a:lstStyle/>
          <a:p>
            <a:fld id="{953E4742-B635-4F29-8205-44F445DAA9B0}" type="slidenum">
              <a:rPr lang="pt-BR" smtClean="0"/>
              <a:pPr/>
              <a:t>‹nº›</a:t>
            </a:fld>
            <a:endParaRPr lang="pt-BR"/>
          </a:p>
        </p:txBody>
      </p:sp>
      <p:sp>
        <p:nvSpPr>
          <p:cNvPr id="28" name="Espaço Reservado para Rodapé 27"/>
          <p:cNvSpPr>
            <a:spLocks noGrp="1"/>
          </p:cNvSpPr>
          <p:nvPr>
            <p:ph type="ftr" sz="quarter" idx="12"/>
          </p:nvPr>
        </p:nvSpPr>
        <p:spPr/>
        <p:txBody>
          <a:bodyPr rtlCol="0"/>
          <a:lstStyle/>
          <a:p>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a:xfrm>
            <a:off x="6583680" y="612648"/>
            <a:ext cx="957264" cy="457200"/>
          </a:xfrm>
        </p:spPr>
        <p:txBody>
          <a:bodyPr/>
          <a:lstStyle/>
          <a:p>
            <a:fld id="{6B449512-A588-4619-BF6E-526F9EB713A6}" type="datetimeFigureOut">
              <a:rPr lang="pt-BR" smtClean="0"/>
              <a:pPr/>
              <a:t>15/12/2020</a:t>
            </a:fld>
            <a:endParaRPr lang="pt-BR"/>
          </a:p>
        </p:txBody>
      </p:sp>
      <p:sp>
        <p:nvSpPr>
          <p:cNvPr id="4" name="Espaço Reservado para Rodapé 3"/>
          <p:cNvSpPr>
            <a:spLocks noGrp="1"/>
          </p:cNvSpPr>
          <p:nvPr>
            <p:ph type="ftr" sz="quarter" idx="11"/>
          </p:nvPr>
        </p:nvSpPr>
        <p:spPr>
          <a:xfrm>
            <a:off x="5257800" y="612648"/>
            <a:ext cx="1325880" cy="457200"/>
          </a:xfrm>
        </p:spPr>
        <p:txBody>
          <a:bodyPr/>
          <a:lstStyle/>
          <a:p>
            <a:endParaRPr lang="pt-BR"/>
          </a:p>
        </p:txBody>
      </p:sp>
      <p:sp>
        <p:nvSpPr>
          <p:cNvPr id="5" name="Espaço Reservado para Número de Slide 4"/>
          <p:cNvSpPr>
            <a:spLocks noGrp="1"/>
          </p:cNvSpPr>
          <p:nvPr>
            <p:ph type="sldNum" sz="quarter" idx="12"/>
          </p:nvPr>
        </p:nvSpPr>
        <p:spPr>
          <a:xfrm>
            <a:off x="8174736" y="2272"/>
            <a:ext cx="762000" cy="365760"/>
          </a:xfrm>
        </p:spPr>
        <p:txBody>
          <a:bodyPr/>
          <a:lstStyle/>
          <a:p>
            <a:fld id="{953E4742-B635-4F29-8205-44F445DAA9B0}"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B449512-A588-4619-BF6E-526F9EB713A6}" type="datetimeFigureOut">
              <a:rPr lang="pt-BR" smtClean="0"/>
              <a:pPr/>
              <a:t>15/12/2020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53E4742-B635-4F29-8205-44F445DAA9B0}"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353496" y="1101970"/>
            <a:ext cx="3383280" cy="877824"/>
          </a:xfrm>
        </p:spPr>
        <p:txBody>
          <a:bodyPr anchor="b"/>
          <a:lstStyle>
            <a:lvl1pPr algn="l">
              <a:buNone/>
              <a:defRPr sz="1800" b="1"/>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6B449512-A588-4619-BF6E-526F9EB713A6}" type="datetimeFigureOut">
              <a:rPr lang="pt-BR" smtClean="0"/>
              <a:pPr/>
              <a:t>15/12/2020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53E4742-B635-4F29-8205-44F445DAA9B0}"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6B449512-A588-4619-BF6E-526F9EB713A6}" type="datetimeFigureOut">
              <a:rPr lang="pt-BR" smtClean="0"/>
              <a:pPr/>
              <a:t>15/12/2020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53E4742-B635-4F29-8205-44F445DAA9B0}"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ângu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ângu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ângu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ângu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ângu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ângulo de cantos arredondado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ângulo de cantos arredondado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ângu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ângu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ângu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ângu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ângu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ângu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ço Reservado para Título 21"/>
          <p:cNvSpPr>
            <a:spLocks noGrp="1"/>
          </p:cNvSpPr>
          <p:nvPr>
            <p:ph type="title"/>
          </p:nvPr>
        </p:nvSpPr>
        <p:spPr>
          <a:xfrm>
            <a:off x="457200" y="1143000"/>
            <a:ext cx="8229600" cy="1066800"/>
          </a:xfrm>
          <a:prstGeom prst="rect">
            <a:avLst/>
          </a:prstGeom>
        </p:spPr>
        <p:txBody>
          <a:bodyPr vert="horz" anchor="ctr">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B449512-A588-4619-BF6E-526F9EB713A6}" type="datetimeFigureOut">
              <a:rPr lang="pt-BR" smtClean="0"/>
              <a:pPr/>
              <a:t>15/12/2020</a:t>
            </a:fld>
            <a:endParaRPr lang="pt-BR"/>
          </a:p>
        </p:txBody>
      </p:sp>
      <p:sp>
        <p:nvSpPr>
          <p:cNvPr id="3" name="Espaço Reservado para Rodapé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pt-BR"/>
          </a:p>
        </p:txBody>
      </p:sp>
      <p:sp>
        <p:nvSpPr>
          <p:cNvPr id="23" name="Espaço Reservado para Número de Slid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53E4742-B635-4F29-8205-44F445DAA9B0}"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IDADE MÉDIA </a:t>
            </a:r>
            <a:endParaRPr lang="pt-BR" dirty="0"/>
          </a:p>
        </p:txBody>
      </p:sp>
      <p:sp>
        <p:nvSpPr>
          <p:cNvPr id="3" name="Subtítulo 2"/>
          <p:cNvSpPr>
            <a:spLocks noGrp="1"/>
          </p:cNvSpPr>
          <p:nvPr>
            <p:ph type="subTitle" idx="1"/>
          </p:nvPr>
        </p:nvSpPr>
        <p:spPr/>
        <p:txBody>
          <a:bodyPr/>
          <a:lstStyle/>
          <a:p>
            <a:r>
              <a:rPr lang="pt-BR" dirty="0" smtClean="0"/>
              <a:t>FEUDALISMO</a:t>
            </a:r>
          </a:p>
          <a:p>
            <a:r>
              <a:rPr lang="pt-BR" dirty="0" smtClean="0"/>
              <a:t>Alta Idade Média</a:t>
            </a:r>
          </a:p>
          <a:p>
            <a:r>
              <a:rPr lang="pt-BR" dirty="0" smtClean="0"/>
              <a:t>Baixa Idade Média</a:t>
            </a:r>
            <a:endParaRPr lang="pt-BR" dirty="0"/>
          </a:p>
        </p:txBody>
      </p:sp>
      <p:sp>
        <p:nvSpPr>
          <p:cNvPr id="4" name="CaixaDeTexto 3"/>
          <p:cNvSpPr txBox="1"/>
          <p:nvPr/>
        </p:nvSpPr>
        <p:spPr>
          <a:xfrm>
            <a:off x="4716016" y="5286388"/>
            <a:ext cx="4285147" cy="400110"/>
          </a:xfrm>
          <a:prstGeom prst="rect">
            <a:avLst/>
          </a:prstGeom>
          <a:noFill/>
        </p:spPr>
        <p:txBody>
          <a:bodyPr wrap="none" rtlCol="0">
            <a:spAutoFit/>
          </a:bodyPr>
          <a:lstStyle/>
          <a:p>
            <a:r>
              <a:rPr lang="pt-BR" sz="2000" dirty="0" smtClean="0">
                <a:latin typeface="Arial" pitchFamily="34" charset="0"/>
                <a:cs typeface="Arial" pitchFamily="34" charset="0"/>
              </a:rPr>
              <a:t>Professor Monitor: Luciano </a:t>
            </a:r>
            <a:r>
              <a:rPr lang="pt-BR" sz="2000" dirty="0" err="1" smtClean="0">
                <a:latin typeface="Arial" pitchFamily="34" charset="0"/>
                <a:cs typeface="Arial" pitchFamily="34" charset="0"/>
              </a:rPr>
              <a:t>Dí</a:t>
            </a:r>
            <a:r>
              <a:rPr lang="pt-BR" sz="2000" dirty="0" smtClean="0">
                <a:latin typeface="Arial" pitchFamily="34" charset="0"/>
                <a:cs typeface="Arial" pitchFamily="34" charset="0"/>
              </a:rPr>
              <a:t> Maria</a:t>
            </a:r>
            <a:endParaRPr lang="pt-BR" sz="2000" dirty="0">
              <a:latin typeface="Arial" pitchFamily="34" charset="0"/>
              <a:cs typeface="Arial" pitchFamily="34" charset="0"/>
            </a:endParaRPr>
          </a:p>
        </p:txBody>
      </p:sp>
      <p:sp>
        <p:nvSpPr>
          <p:cNvPr id="5" name="CaixaDeTexto 4"/>
          <p:cNvSpPr txBox="1"/>
          <p:nvPr/>
        </p:nvSpPr>
        <p:spPr>
          <a:xfrm>
            <a:off x="4714876" y="5886410"/>
            <a:ext cx="3265638" cy="400110"/>
          </a:xfrm>
          <a:prstGeom prst="rect">
            <a:avLst/>
          </a:prstGeom>
          <a:noFill/>
        </p:spPr>
        <p:txBody>
          <a:bodyPr wrap="none" rtlCol="0">
            <a:spAutoFit/>
          </a:bodyPr>
          <a:lstStyle/>
          <a:p>
            <a:r>
              <a:rPr lang="pt-BR" sz="2000" dirty="0" smtClean="0">
                <a:latin typeface="Arial" pitchFamily="34" charset="0"/>
                <a:cs typeface="Arial" pitchFamily="34" charset="0"/>
              </a:rPr>
              <a:t>Discente PPGREC - UESB</a:t>
            </a:r>
            <a:endParaRPr lang="pt-BR" sz="2000" dirty="0">
              <a:latin typeface="Arial" pitchFamily="34" charset="0"/>
              <a:cs typeface="Arial" pitchFamily="34" charset="0"/>
            </a:endParaRPr>
          </a:p>
        </p:txBody>
      </p:sp>
      <p:sp>
        <p:nvSpPr>
          <p:cNvPr id="6" name="CaixaDeTexto 5"/>
          <p:cNvSpPr txBox="1"/>
          <p:nvPr/>
        </p:nvSpPr>
        <p:spPr>
          <a:xfrm>
            <a:off x="4714876" y="5572140"/>
            <a:ext cx="4193777" cy="400110"/>
          </a:xfrm>
          <a:prstGeom prst="rect">
            <a:avLst/>
          </a:prstGeom>
          <a:noFill/>
        </p:spPr>
        <p:txBody>
          <a:bodyPr wrap="none" rtlCol="0">
            <a:spAutoFit/>
          </a:bodyPr>
          <a:lstStyle/>
          <a:p>
            <a:r>
              <a:rPr lang="pt-BR" sz="2000" dirty="0" err="1" smtClean="0">
                <a:latin typeface="Arial" pitchFamily="34" charset="0"/>
                <a:cs typeface="Arial" pitchFamily="34" charset="0"/>
              </a:rPr>
              <a:t>E-mail</a:t>
            </a:r>
            <a:r>
              <a:rPr lang="pt-BR" sz="2000" dirty="0" smtClean="0">
                <a:latin typeface="Arial" pitchFamily="34" charset="0"/>
                <a:cs typeface="Arial" pitchFamily="34" charset="0"/>
              </a:rPr>
              <a:t>: nevezluciano@hotmail.com</a:t>
            </a:r>
            <a:endParaRPr lang="pt-B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6896" y="1143000"/>
            <a:ext cx="8229600" cy="1066800"/>
          </a:xfrm>
        </p:spPr>
        <p:txBody>
          <a:bodyPr/>
          <a:lstStyle/>
          <a:p>
            <a:r>
              <a:rPr lang="pt-BR" dirty="0" err="1" smtClean="0"/>
              <a:t>Ruralização</a:t>
            </a:r>
            <a:endParaRPr lang="pt-BR" dirty="0"/>
          </a:p>
        </p:txBody>
      </p:sp>
      <p:sp>
        <p:nvSpPr>
          <p:cNvPr id="3" name="Espaço Reservado para Conteúdo 2"/>
          <p:cNvSpPr>
            <a:spLocks noGrp="1"/>
          </p:cNvSpPr>
          <p:nvPr>
            <p:ph idx="1"/>
          </p:nvPr>
        </p:nvSpPr>
        <p:spPr>
          <a:xfrm>
            <a:off x="395536" y="2492896"/>
            <a:ext cx="8229600" cy="1971664"/>
          </a:xfrm>
        </p:spPr>
        <p:txBody>
          <a:bodyPr/>
          <a:lstStyle/>
          <a:p>
            <a:pPr algn="just"/>
            <a:r>
              <a:rPr lang="pt-BR" dirty="0" smtClean="0"/>
              <a:t>Explique o que foi o processo de </a:t>
            </a:r>
            <a:r>
              <a:rPr lang="pt-BR" dirty="0" err="1" smtClean="0"/>
              <a:t>ruralização</a:t>
            </a:r>
            <a:r>
              <a:rPr lang="pt-BR" dirty="0" smtClean="0"/>
              <a:t> ocorrido na Europa ocidental a partir do século 3 por que ocorreu e quais foram os resultados ?</a:t>
            </a:r>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RESPOSTA</a:t>
            </a:r>
            <a:endParaRPr lang="pt-BR" dirty="0"/>
          </a:p>
        </p:txBody>
      </p:sp>
      <p:sp>
        <p:nvSpPr>
          <p:cNvPr id="3" name="Espaço Reservado para Conteúdo 2"/>
          <p:cNvSpPr>
            <a:spLocks noGrp="1"/>
          </p:cNvSpPr>
          <p:nvPr>
            <p:ph idx="1"/>
          </p:nvPr>
        </p:nvSpPr>
        <p:spPr>
          <a:xfrm>
            <a:off x="457200" y="2249424"/>
            <a:ext cx="8229600" cy="3195800"/>
          </a:xfrm>
        </p:spPr>
        <p:txBody>
          <a:bodyPr>
            <a:normAutofit fontScale="92500" lnSpcReduction="10000"/>
          </a:bodyPr>
          <a:lstStyle/>
          <a:p>
            <a:pPr algn="just"/>
            <a:r>
              <a:rPr lang="pt-BR" dirty="0" smtClean="0"/>
              <a:t>“O processo de </a:t>
            </a:r>
            <a:r>
              <a:rPr lang="pt-BR" dirty="0" err="1" smtClean="0"/>
              <a:t>ruralização</a:t>
            </a:r>
            <a:r>
              <a:rPr lang="pt-BR" dirty="0" smtClean="0"/>
              <a:t> se deu pelas invasões bárbaras, que amedrontaram o povo europeu, fazendo eles sair das cidades e ir para os campos, aumentando assim a atividade econômicas e políticas no campo. </a:t>
            </a:r>
          </a:p>
          <a:p>
            <a:pPr algn="just"/>
            <a:endParaRPr lang="pt-BR" dirty="0" smtClean="0"/>
          </a:p>
          <a:p>
            <a:pPr algn="just"/>
            <a:r>
              <a:rPr lang="pt-BR" dirty="0" smtClean="0"/>
              <a:t>Dava-se início ao feudalismo, que cairia por volta do século XV, 1000 anos de Idade Média.”</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idade-mdia-ocidental-formao-do-estado-moderno-3-728.jpg"/>
          <p:cNvPicPr>
            <a:picLocks noGrp="1" noChangeAspect="1"/>
          </p:cNvPicPr>
          <p:nvPr>
            <p:ph idx="1"/>
          </p:nvPr>
        </p:nvPicPr>
        <p:blipFill>
          <a:blip r:embed="rId2" cstate="print"/>
          <a:stretch>
            <a:fillRect/>
          </a:stretch>
        </p:blipFill>
        <p:spPr>
          <a:xfrm>
            <a:off x="0" y="390532"/>
            <a:ext cx="9144000" cy="6467467"/>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RELAÇÕES SOCIAIS NO FEUDALISMO</a:t>
            </a:r>
            <a:endParaRPr lang="pt-BR" dirty="0"/>
          </a:p>
        </p:txBody>
      </p:sp>
      <p:sp>
        <p:nvSpPr>
          <p:cNvPr id="3" name="Espaço Reservado para Conteúdo 2"/>
          <p:cNvSpPr>
            <a:spLocks noGrp="1"/>
          </p:cNvSpPr>
          <p:nvPr>
            <p:ph idx="1"/>
          </p:nvPr>
        </p:nvSpPr>
        <p:spPr/>
        <p:txBody>
          <a:bodyPr/>
          <a:lstStyle/>
          <a:p>
            <a:r>
              <a:rPr lang="pt-BR" dirty="0" smtClean="0"/>
              <a:t>Economia / Social</a:t>
            </a:r>
          </a:p>
          <a:p>
            <a:r>
              <a:rPr lang="pt-BR" dirty="0" smtClean="0"/>
              <a:t>Sr. Feudal X Servo = Servidão</a:t>
            </a:r>
          </a:p>
          <a:p>
            <a:endParaRPr lang="pt-BR" dirty="0" smtClean="0"/>
          </a:p>
          <a:p>
            <a:r>
              <a:rPr lang="pt-BR" dirty="0" smtClean="0"/>
              <a:t>Política  / Militar</a:t>
            </a:r>
          </a:p>
          <a:p>
            <a:r>
              <a:rPr lang="pt-BR" dirty="0" smtClean="0"/>
              <a:t>Nobre + Nobre = </a:t>
            </a:r>
            <a:r>
              <a:rPr lang="pt-BR" dirty="0" err="1" smtClean="0"/>
              <a:t>Susserania</a:t>
            </a:r>
            <a:r>
              <a:rPr lang="pt-BR" dirty="0" smtClean="0"/>
              <a:t> e </a:t>
            </a:r>
            <a:r>
              <a:rPr lang="pt-BR" dirty="0" err="1" smtClean="0"/>
              <a:t>Vassalagen</a:t>
            </a:r>
            <a:endParaRPr lang="pt-BR" dirty="0" smtClean="0"/>
          </a:p>
          <a:p>
            <a:endParaRPr lang="pt-BR" dirty="0" smtClean="0"/>
          </a:p>
          <a:p>
            <a:r>
              <a:rPr lang="pt-BR" dirty="0" smtClean="0"/>
              <a:t>Igreja X Fiel = Relação de fé</a:t>
            </a:r>
          </a:p>
          <a:p>
            <a:r>
              <a:rPr lang="pt-BR" dirty="0" smtClean="0"/>
              <a:t>Padre – Frei – Bispo – Arcebispo – Elite política religiosa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1066800"/>
          </a:xfrm>
        </p:spPr>
        <p:txBody>
          <a:bodyPr/>
          <a:lstStyle/>
          <a:p>
            <a:r>
              <a:rPr lang="pt-BR" dirty="0" smtClean="0"/>
              <a:t>Característica dos Feudos</a:t>
            </a:r>
            <a:endParaRPr lang="pt-BR" dirty="0"/>
          </a:p>
        </p:txBody>
      </p:sp>
      <p:sp>
        <p:nvSpPr>
          <p:cNvPr id="3" name="Espaço Reservado para Conteúdo 2"/>
          <p:cNvSpPr>
            <a:spLocks noGrp="1"/>
          </p:cNvSpPr>
          <p:nvPr>
            <p:ph idx="1"/>
          </p:nvPr>
        </p:nvSpPr>
        <p:spPr>
          <a:xfrm>
            <a:off x="457200" y="2060848"/>
            <a:ext cx="8229600" cy="4325112"/>
          </a:xfrm>
        </p:spPr>
        <p:txBody>
          <a:bodyPr/>
          <a:lstStyle/>
          <a:p>
            <a:r>
              <a:rPr lang="pt-BR" dirty="0" smtClean="0"/>
              <a:t>Trabalho Servil;</a:t>
            </a:r>
          </a:p>
          <a:p>
            <a:r>
              <a:rPr lang="pt-BR" dirty="0" smtClean="0"/>
              <a:t>Proteção do Senhor Feudal;</a:t>
            </a:r>
          </a:p>
          <a:p>
            <a:r>
              <a:rPr lang="pt-BR" dirty="0" smtClean="0"/>
              <a:t>Pagamento de Impostos;</a:t>
            </a:r>
          </a:p>
          <a:p>
            <a:endParaRPr lang="pt-BR" dirty="0"/>
          </a:p>
        </p:txBody>
      </p:sp>
      <p:sp>
        <p:nvSpPr>
          <p:cNvPr id="4" name="Espaço Reservado para Conteúdo 2"/>
          <p:cNvSpPr txBox="1">
            <a:spLocks/>
          </p:cNvSpPr>
          <p:nvPr/>
        </p:nvSpPr>
        <p:spPr>
          <a:xfrm>
            <a:off x="467544" y="4005064"/>
            <a:ext cx="8280920" cy="2232248"/>
          </a:xfrm>
          <a:prstGeom prst="rect">
            <a:avLst/>
          </a:prstGeom>
        </p:spPr>
        <p:txBody>
          <a:bodyPr vert="horz">
            <a:normAutofit fontScale="62500" lnSpcReduction="20000"/>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lang="pt-BR" sz="2800" b="1" dirty="0" smtClean="0"/>
              <a:t>Heterogeneidade Social </a:t>
            </a:r>
            <a:r>
              <a:rPr lang="pt-BR" sz="2800" dirty="0" smtClean="0"/>
              <a:t>– Nobres, cavaleiros, sacerdotes e camponeses</a:t>
            </a:r>
            <a:r>
              <a:rPr kumimoji="0" lang="pt-BR" sz="2800" b="0" i="0" u="none" strike="noStrike" kern="1200" cap="none" spc="0" normalizeH="0" baseline="0" noProof="0" dirty="0" smtClean="0">
                <a:ln>
                  <a:noFill/>
                </a:ln>
                <a:solidFill>
                  <a:schemeClr val="tx1"/>
                </a:solidFill>
                <a:effectLst/>
                <a:uLnTx/>
                <a:uFillTx/>
                <a:latin typeface="+mn-lt"/>
                <a:ea typeface="+mn-ea"/>
                <a:cs typeface="+mn-cs"/>
              </a:rPr>
              <a:t>;</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lang="pt-BR" sz="2800" b="1" noProof="0" dirty="0" smtClean="0"/>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lang="pt-BR" sz="2800" b="1" noProof="0" dirty="0" smtClean="0"/>
              <a:t>Pouca Mobilidade Social </a:t>
            </a:r>
            <a:r>
              <a:rPr lang="pt-BR" sz="2800" noProof="0" dirty="0" smtClean="0"/>
              <a:t>– Sociedade </a:t>
            </a:r>
            <a:r>
              <a:rPr lang="pt-BR" sz="2800" noProof="0" dirty="0" err="1" smtClean="0"/>
              <a:t>estamental</a:t>
            </a:r>
            <a:r>
              <a:rPr lang="pt-BR" sz="2800" noProof="0" dirty="0" smtClean="0"/>
              <a:t>;</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pt-BR" sz="2800" b="1" i="0" u="none" strike="noStrike" kern="1200" cap="none" spc="0" normalizeH="0" baseline="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kumimoji="0" lang="pt-BR" sz="2800" b="1" i="0" u="none" strike="noStrike" kern="1200" cap="none" spc="0" normalizeH="0" baseline="0" dirty="0" err="1" smtClean="0">
                <a:ln>
                  <a:noFill/>
                </a:ln>
                <a:solidFill>
                  <a:schemeClr val="tx1"/>
                </a:solidFill>
                <a:effectLst/>
                <a:uLnTx/>
                <a:uFillTx/>
                <a:latin typeface="+mn-lt"/>
                <a:ea typeface="+mn-ea"/>
                <a:cs typeface="+mn-cs"/>
              </a:rPr>
              <a:t>Patriarcalismo</a:t>
            </a:r>
            <a:r>
              <a:rPr kumimoji="0" lang="pt-BR" sz="2800" b="0" i="0" u="none" strike="noStrike" kern="1200" cap="none" spc="0" normalizeH="0" baseline="0" dirty="0" smtClean="0">
                <a:ln>
                  <a:noFill/>
                </a:ln>
                <a:solidFill>
                  <a:schemeClr val="tx1"/>
                </a:solidFill>
                <a:effectLst/>
                <a:uLnTx/>
                <a:uFillTx/>
                <a:latin typeface="+mn-lt"/>
                <a:ea typeface="+mn-ea"/>
                <a:cs typeface="+mn-cs"/>
              </a:rPr>
              <a:t> – </a:t>
            </a:r>
            <a:r>
              <a:rPr kumimoji="0" lang="pt-BR" sz="2800" b="0" i="0" u="none" strike="noStrike" kern="1200" cap="none" spc="0" normalizeH="0" baseline="0" dirty="0" err="1" smtClean="0">
                <a:ln>
                  <a:noFill/>
                </a:ln>
                <a:solidFill>
                  <a:schemeClr val="tx1"/>
                </a:solidFill>
                <a:effectLst/>
                <a:uLnTx/>
                <a:uFillTx/>
                <a:latin typeface="+mn-lt"/>
                <a:ea typeface="+mn-ea"/>
                <a:cs typeface="+mn-cs"/>
              </a:rPr>
              <a:t>Desfavorecimento</a:t>
            </a:r>
            <a:r>
              <a:rPr kumimoji="0" lang="pt-BR" sz="2800" b="0" i="0" u="none" strike="noStrike" kern="1200" cap="none" spc="0" normalizeH="0" baseline="0" dirty="0" smtClean="0">
                <a:ln>
                  <a:noFill/>
                </a:ln>
                <a:solidFill>
                  <a:schemeClr val="tx1"/>
                </a:solidFill>
                <a:effectLst/>
                <a:uLnTx/>
                <a:uFillTx/>
                <a:latin typeface="+mn-lt"/>
                <a:ea typeface="+mn-ea"/>
                <a:cs typeface="+mn-cs"/>
              </a:rPr>
              <a:t> e perseguição as mulheres (caça as bruxas);</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lang="pt-BR" sz="2800" b="1" noProof="0" dirty="0" smtClean="0"/>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lang="pt-BR" sz="2800" b="1" noProof="0" dirty="0" smtClean="0"/>
              <a:t>Sociedade </a:t>
            </a:r>
            <a:r>
              <a:rPr lang="pt-BR" sz="2800" b="1" noProof="0" dirty="0" err="1" smtClean="0"/>
              <a:t>Teocentrica</a:t>
            </a:r>
            <a:r>
              <a:rPr lang="pt-BR" sz="2800" b="1" noProof="0" dirty="0" smtClean="0"/>
              <a:t> </a:t>
            </a:r>
            <a:r>
              <a:rPr lang="pt-BR" sz="2800" noProof="0" dirty="0" smtClean="0"/>
              <a:t>– Principal foco: a salvação. (Modulo: </a:t>
            </a:r>
            <a:r>
              <a:rPr lang="pt-BR" sz="2800" noProof="0" dirty="0" err="1" smtClean="0"/>
              <a:t>pág</a:t>
            </a:r>
            <a:r>
              <a:rPr lang="pt-BR" sz="2800" noProof="0" dirty="0" smtClean="0"/>
              <a:t>: 12)</a:t>
            </a: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pt-B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Igreja Católica Medieval</a:t>
            </a:r>
            <a:endParaRPr lang="pt-BR" dirty="0"/>
          </a:p>
        </p:txBody>
      </p:sp>
      <p:sp>
        <p:nvSpPr>
          <p:cNvPr id="3" name="Espaço Reservado para Conteúdo 2"/>
          <p:cNvSpPr>
            <a:spLocks noGrp="1"/>
          </p:cNvSpPr>
          <p:nvPr>
            <p:ph idx="1"/>
          </p:nvPr>
        </p:nvSpPr>
        <p:spPr/>
        <p:txBody>
          <a:bodyPr/>
          <a:lstStyle/>
          <a:p>
            <a:pPr algn="just"/>
            <a:r>
              <a:rPr lang="pt-BR" dirty="0" smtClean="0"/>
              <a:t>“O controle ideológico aplicado pela Igreja e a repressão militar imposta pelos senhores feudais impedia qualquer revolta camponesa. Em sua maioria eram os próprios filhos da classe nobre aqueles que formavam os quadros do clero e, dessa maneira, asseguram o controle político e social.” (Modulo, pág. 12)</a:t>
            </a: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r>
              <a:rPr lang="pt-BR" dirty="0" smtClean="0"/>
              <a:t>Papel da Mulher</a:t>
            </a:r>
            <a:endParaRPr lang="pt-BR" dirty="0"/>
          </a:p>
        </p:txBody>
      </p:sp>
      <p:sp>
        <p:nvSpPr>
          <p:cNvPr id="3" name="Espaço Reservado para Conteúdo 2"/>
          <p:cNvSpPr>
            <a:spLocks noGrp="1"/>
          </p:cNvSpPr>
          <p:nvPr>
            <p:ph idx="1"/>
          </p:nvPr>
        </p:nvSpPr>
        <p:spPr>
          <a:xfrm>
            <a:off x="457200" y="1628800"/>
            <a:ext cx="3898776" cy="4608512"/>
          </a:xfrm>
        </p:spPr>
        <p:txBody>
          <a:bodyPr>
            <a:normAutofit fontScale="92500" lnSpcReduction="10000"/>
          </a:bodyPr>
          <a:lstStyle/>
          <a:p>
            <a:pPr algn="just">
              <a:buNone/>
            </a:pPr>
            <a:r>
              <a:rPr lang="pt-BR" dirty="0" smtClean="0"/>
              <a:t>   “As Mulheres na Idade Média eram totalmente submetidas ao pai e aos seus maridos. Em sua maioria tinham como função cuidar do espaço doméstico e estavam voltadas para a procriação e educação dos filhos.” Modulo I, p. 11  </a:t>
            </a:r>
            <a:endParaRPr lang="pt-BR" dirty="0"/>
          </a:p>
        </p:txBody>
      </p:sp>
      <p:pic>
        <p:nvPicPr>
          <p:cNvPr id="4" name="Imagem 3" descr="download (3).jpg"/>
          <p:cNvPicPr>
            <a:picLocks noChangeAspect="1"/>
          </p:cNvPicPr>
          <p:nvPr/>
        </p:nvPicPr>
        <p:blipFill>
          <a:blip r:embed="rId2" cstate="print"/>
          <a:stretch>
            <a:fillRect/>
          </a:stretch>
        </p:blipFill>
        <p:spPr>
          <a:xfrm>
            <a:off x="4572000" y="1484784"/>
            <a:ext cx="3947190" cy="4885137"/>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08720"/>
            <a:ext cx="8229600" cy="1066800"/>
          </a:xfrm>
        </p:spPr>
        <p:txBody>
          <a:bodyPr/>
          <a:lstStyle/>
          <a:p>
            <a:r>
              <a:rPr lang="pt-BR" dirty="0" smtClean="0"/>
              <a:t>Martinho Lutero - Líder</a:t>
            </a:r>
            <a:endParaRPr lang="pt-BR" dirty="0"/>
          </a:p>
        </p:txBody>
      </p:sp>
      <p:pic>
        <p:nvPicPr>
          <p:cNvPr id="4" name="Espaço Reservado para Conteúdo 3" descr="martinho-lutero-419x450.jpg"/>
          <p:cNvPicPr>
            <a:picLocks noGrp="1" noChangeAspect="1"/>
          </p:cNvPicPr>
          <p:nvPr>
            <p:ph idx="1"/>
          </p:nvPr>
        </p:nvPicPr>
        <p:blipFill>
          <a:blip r:embed="rId2" cstate="print"/>
          <a:stretch>
            <a:fillRect/>
          </a:stretch>
        </p:blipFill>
        <p:spPr>
          <a:xfrm>
            <a:off x="467544" y="1772816"/>
            <a:ext cx="3990975" cy="4286250"/>
          </a:xfrm>
        </p:spPr>
      </p:pic>
      <p:sp>
        <p:nvSpPr>
          <p:cNvPr id="5" name="Retângulo 4"/>
          <p:cNvSpPr/>
          <p:nvPr/>
        </p:nvSpPr>
        <p:spPr>
          <a:xfrm>
            <a:off x="4788024" y="2420888"/>
            <a:ext cx="3960440" cy="3785652"/>
          </a:xfrm>
          <a:prstGeom prst="rect">
            <a:avLst/>
          </a:prstGeom>
        </p:spPr>
        <p:txBody>
          <a:bodyPr wrap="square">
            <a:spAutoFit/>
          </a:bodyPr>
          <a:lstStyle/>
          <a:p>
            <a:pPr algn="just"/>
            <a:r>
              <a:rPr lang="pt-BR" sz="2000" b="1" dirty="0" smtClean="0"/>
              <a:t>Reforma Protestante</a:t>
            </a:r>
            <a:r>
              <a:rPr lang="pt-BR" sz="2000" dirty="0" smtClean="0"/>
              <a:t> foi um movimento reformista cristão culminado no início do século XVI por Martinho Lutero, quando através da publicação de suas 95 teses, em 31 de outubro de 1517 na porta da Igreja do Castelo de </a:t>
            </a:r>
            <a:r>
              <a:rPr lang="pt-BR" sz="2000" dirty="0" err="1" smtClean="0"/>
              <a:t>Wittenberg</a:t>
            </a:r>
            <a:r>
              <a:rPr lang="pt-BR" sz="2000" dirty="0" smtClean="0"/>
              <a:t>, protestou contra diversos pontos da doutrina da Igreja Católica Romana, propondo uma </a:t>
            </a:r>
            <a:r>
              <a:rPr lang="pt-BR" sz="2000" b="1" dirty="0" smtClean="0"/>
              <a:t>reforma</a:t>
            </a:r>
            <a:r>
              <a:rPr lang="pt-BR" sz="2000" dirty="0" smtClean="0"/>
              <a:t> ...</a:t>
            </a:r>
            <a:endParaRPr lang="pt-B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Reforma Protestante</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Origem: Sacro Império Romano Germânico;</a:t>
            </a:r>
          </a:p>
          <a:p>
            <a:endParaRPr lang="pt-BR" dirty="0" smtClean="0"/>
          </a:p>
          <a:p>
            <a:r>
              <a:rPr lang="pt-BR" dirty="0" smtClean="0"/>
              <a:t>Fatores: Abusos e imoralidades do clero; (Pág. 20)</a:t>
            </a:r>
          </a:p>
          <a:p>
            <a:r>
              <a:rPr lang="pt-BR" dirty="0" err="1" smtClean="0"/>
              <a:t>Contra-Reforma</a:t>
            </a:r>
            <a:r>
              <a:rPr lang="pt-BR" dirty="0" smtClean="0"/>
              <a:t>: (</a:t>
            </a:r>
            <a:r>
              <a:rPr lang="pt-BR" dirty="0" err="1" smtClean="0"/>
              <a:t>Pág</a:t>
            </a:r>
            <a:r>
              <a:rPr lang="pt-BR" dirty="0" smtClean="0"/>
              <a:t>: 21)</a:t>
            </a:r>
          </a:p>
          <a:p>
            <a:pPr>
              <a:buNone/>
            </a:pPr>
            <a:endParaRPr lang="pt-BR" dirty="0" smtClean="0"/>
          </a:p>
          <a:p>
            <a:r>
              <a:rPr lang="pt-BR" dirty="0" smtClean="0"/>
              <a:t>Influências:  Renascimento;</a:t>
            </a:r>
          </a:p>
          <a:p>
            <a:endParaRPr lang="pt-BR" dirty="0" smtClean="0"/>
          </a:p>
          <a:p>
            <a:r>
              <a:rPr lang="pt-BR" dirty="0" smtClean="0"/>
              <a:t>Consequência: Formação das Monarquias Nacionais; Quebra da Unidade Cristã na Europa </a:t>
            </a:r>
          </a:p>
          <a:p>
            <a:pPr>
              <a:buNone/>
            </a:pPr>
            <a:r>
              <a:rPr lang="pt-BR" dirty="0" smtClean="0"/>
              <a:t>   Ocidental.</a:t>
            </a:r>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764704"/>
            <a:ext cx="8229600" cy="1066800"/>
          </a:xfrm>
        </p:spPr>
        <p:txBody>
          <a:bodyPr/>
          <a:lstStyle/>
          <a:p>
            <a:r>
              <a:rPr lang="pt-BR" dirty="0" smtClean="0"/>
              <a:t>Fim da Idade Média</a:t>
            </a:r>
            <a:endParaRPr lang="pt-BR" dirty="0"/>
          </a:p>
        </p:txBody>
      </p:sp>
      <p:sp>
        <p:nvSpPr>
          <p:cNvPr id="3" name="Espaço Reservado para Conteúdo 2"/>
          <p:cNvSpPr>
            <a:spLocks noGrp="1"/>
          </p:cNvSpPr>
          <p:nvPr>
            <p:ph idx="1"/>
          </p:nvPr>
        </p:nvSpPr>
        <p:spPr>
          <a:xfrm>
            <a:off x="6012160" y="1700808"/>
            <a:ext cx="2808312" cy="4325112"/>
          </a:xfrm>
        </p:spPr>
        <p:txBody>
          <a:bodyPr>
            <a:normAutofit/>
          </a:bodyPr>
          <a:lstStyle/>
          <a:p>
            <a:pPr algn="just"/>
            <a:r>
              <a:rPr lang="pt-BR" sz="2000" dirty="0" smtClean="0">
                <a:latin typeface="Arial" pitchFamily="34" charset="0"/>
                <a:cs typeface="Arial" pitchFamily="34" charset="0"/>
              </a:rPr>
              <a:t>“A idade Média durou cerca de mil anos, terminando com a conquista de Constantinopla pelos Otomanos em 1453, [...]”</a:t>
            </a:r>
            <a:endParaRPr lang="pt-BR" sz="2000" dirty="0">
              <a:latin typeface="Arial" pitchFamily="34" charset="0"/>
              <a:cs typeface="Arial" pitchFamily="34" charset="0"/>
            </a:endParaRPr>
          </a:p>
        </p:txBody>
      </p:sp>
      <p:pic>
        <p:nvPicPr>
          <p:cNvPr id="4" name="Imagem 3" descr="queda-de-constantinopla.jpg"/>
          <p:cNvPicPr>
            <a:picLocks noChangeAspect="1"/>
          </p:cNvPicPr>
          <p:nvPr/>
        </p:nvPicPr>
        <p:blipFill>
          <a:blip r:embed="rId2" cstate="print"/>
          <a:stretch>
            <a:fillRect/>
          </a:stretch>
        </p:blipFill>
        <p:spPr>
          <a:xfrm>
            <a:off x="395536" y="1700808"/>
            <a:ext cx="5597798" cy="410445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000" dirty="0" smtClean="0"/>
              <a:t>Principais Fatores da Alta Idade Média</a:t>
            </a:r>
            <a:br>
              <a:rPr lang="pt-BR" sz="3000" dirty="0" smtClean="0"/>
            </a:br>
            <a:r>
              <a:rPr lang="pt-BR" sz="3000" dirty="0" smtClean="0"/>
              <a:t>Séc. V ao X</a:t>
            </a:r>
            <a:endParaRPr lang="pt-BR" sz="3000" dirty="0"/>
          </a:p>
        </p:txBody>
      </p:sp>
      <p:sp>
        <p:nvSpPr>
          <p:cNvPr id="3" name="Espaço Reservado para Conteúdo 2"/>
          <p:cNvSpPr>
            <a:spLocks noGrp="1"/>
          </p:cNvSpPr>
          <p:nvPr>
            <p:ph idx="1"/>
          </p:nvPr>
        </p:nvSpPr>
        <p:spPr/>
        <p:txBody>
          <a:bodyPr/>
          <a:lstStyle/>
          <a:p>
            <a:r>
              <a:rPr lang="pt-BR" dirty="0" smtClean="0"/>
              <a:t>I – Formação e Desenvolvimento do Feudalismo;</a:t>
            </a:r>
          </a:p>
          <a:p>
            <a:r>
              <a:rPr lang="pt-BR" dirty="0" smtClean="0"/>
              <a:t>II – Concentração de poderes pela Igreja Católica;</a:t>
            </a:r>
          </a:p>
          <a:p>
            <a:r>
              <a:rPr lang="pt-BR" dirty="0" smtClean="0"/>
              <a:t>III – Expansão do Islamismo;</a:t>
            </a:r>
          </a:p>
          <a:p>
            <a:r>
              <a:rPr lang="pt-BR" dirty="0" smtClean="0"/>
              <a:t>IV – Descentralização política.</a:t>
            </a:r>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052736"/>
            <a:ext cx="8229600" cy="1066800"/>
          </a:xfrm>
        </p:spPr>
        <p:txBody>
          <a:bodyPr>
            <a:normAutofit/>
          </a:bodyPr>
          <a:lstStyle/>
          <a:p>
            <a:r>
              <a:rPr lang="pt-BR" sz="3000" dirty="0" smtClean="0"/>
              <a:t>PRINCIPAIS FATORES DA BAIXA IDADE MÉDIA</a:t>
            </a:r>
            <a:br>
              <a:rPr lang="pt-BR" sz="3000" dirty="0" smtClean="0"/>
            </a:br>
            <a:r>
              <a:rPr lang="pt-BR" sz="3000" dirty="0" smtClean="0"/>
              <a:t>Séc. XI ao XV</a:t>
            </a:r>
            <a:endParaRPr lang="pt-BR" sz="3000" dirty="0"/>
          </a:p>
        </p:txBody>
      </p:sp>
      <p:sp>
        <p:nvSpPr>
          <p:cNvPr id="3" name="Espaço Reservado para Conteúdo 2"/>
          <p:cNvSpPr>
            <a:spLocks noGrp="1"/>
          </p:cNvSpPr>
          <p:nvPr>
            <p:ph idx="1"/>
          </p:nvPr>
        </p:nvSpPr>
        <p:spPr/>
        <p:txBody>
          <a:bodyPr/>
          <a:lstStyle/>
          <a:p>
            <a:r>
              <a:rPr lang="pt-BR" dirty="0" smtClean="0"/>
              <a:t>I – Expansão das Cruzadas;</a:t>
            </a:r>
          </a:p>
          <a:p>
            <a:r>
              <a:rPr lang="pt-BR" dirty="0" smtClean="0"/>
              <a:t>II – Novas Rotas Comerciais;</a:t>
            </a:r>
          </a:p>
          <a:p>
            <a:r>
              <a:rPr lang="pt-BR" dirty="0" smtClean="0"/>
              <a:t>III – Centralização política: Formação das monarquias nacionais;</a:t>
            </a:r>
          </a:p>
          <a:p>
            <a:r>
              <a:rPr lang="pt-BR" dirty="0" smtClean="0"/>
              <a:t>IV – Apogeu e crise do feudalismo;</a:t>
            </a:r>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IDADE MÉDIA</a:t>
            </a:r>
            <a:br>
              <a:rPr lang="pt-BR" dirty="0" smtClean="0"/>
            </a:br>
            <a:r>
              <a:rPr lang="pt-BR" dirty="0" smtClean="0"/>
              <a:t>Séc. V a XV D.C </a:t>
            </a:r>
            <a:endParaRPr lang="pt-BR" dirty="0"/>
          </a:p>
        </p:txBody>
      </p:sp>
      <p:sp>
        <p:nvSpPr>
          <p:cNvPr id="3" name="Espaço Reservado para Conteúdo 2"/>
          <p:cNvSpPr>
            <a:spLocks noGrp="1"/>
          </p:cNvSpPr>
          <p:nvPr>
            <p:ph idx="1"/>
          </p:nvPr>
        </p:nvSpPr>
        <p:spPr>
          <a:xfrm>
            <a:off x="323528" y="5157192"/>
            <a:ext cx="6336704" cy="1440160"/>
          </a:xfrm>
        </p:spPr>
        <p:txBody>
          <a:bodyPr>
            <a:normAutofit/>
          </a:bodyPr>
          <a:lstStyle/>
          <a:p>
            <a:pPr algn="just"/>
            <a:r>
              <a:rPr lang="pt-BR" sz="2500" dirty="0" smtClean="0">
                <a:latin typeface="Arial" pitchFamily="34" charset="0"/>
                <a:cs typeface="Arial" pitchFamily="34" charset="0"/>
              </a:rPr>
              <a:t>O Imperador Constantino promulga o Edito de tolerância de Milão pelo qual legaliza o cristianismo. </a:t>
            </a:r>
            <a:endParaRPr lang="pt-BR" sz="2500" dirty="0">
              <a:latin typeface="Arial" pitchFamily="34" charset="0"/>
              <a:cs typeface="Arial" pitchFamily="34" charset="0"/>
            </a:endParaRPr>
          </a:p>
        </p:txBody>
      </p:sp>
      <p:pic>
        <p:nvPicPr>
          <p:cNvPr id="2050" name="Picture 2" descr="http://www.operamundi.com.br/media/images/400px-0_Gaius_Flavius_Valerius_Constantinus_-_Palatino.JPG"/>
          <p:cNvPicPr>
            <a:picLocks noChangeAspect="1" noChangeArrowheads="1"/>
          </p:cNvPicPr>
          <p:nvPr/>
        </p:nvPicPr>
        <p:blipFill>
          <a:blip r:embed="rId2" cstate="print"/>
          <a:srcRect/>
          <a:stretch>
            <a:fillRect/>
          </a:stretch>
        </p:blipFill>
        <p:spPr bwMode="auto">
          <a:xfrm>
            <a:off x="5292080" y="836712"/>
            <a:ext cx="3096344" cy="417635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1066800"/>
          </a:xfrm>
        </p:spPr>
        <p:txBody>
          <a:bodyPr/>
          <a:lstStyle/>
          <a:p>
            <a:r>
              <a:rPr lang="pt-BR" dirty="0" smtClean="0"/>
              <a:t>EDITO DE TESSALÔNICA</a:t>
            </a:r>
            <a:endParaRPr lang="pt-BR" dirty="0"/>
          </a:p>
        </p:txBody>
      </p:sp>
      <p:sp>
        <p:nvSpPr>
          <p:cNvPr id="3" name="Espaço Reservado para Conteúdo 2"/>
          <p:cNvSpPr>
            <a:spLocks noGrp="1"/>
          </p:cNvSpPr>
          <p:nvPr>
            <p:ph idx="1"/>
          </p:nvPr>
        </p:nvSpPr>
        <p:spPr>
          <a:xfrm>
            <a:off x="3707904" y="1916832"/>
            <a:ext cx="5061248" cy="4635960"/>
          </a:xfrm>
        </p:spPr>
        <p:txBody>
          <a:bodyPr>
            <a:normAutofit fontScale="92500"/>
          </a:bodyPr>
          <a:lstStyle/>
          <a:p>
            <a:pPr algn="just"/>
            <a:r>
              <a:rPr lang="pt-BR" dirty="0" smtClean="0"/>
              <a:t>“[...]Na tentativa de manter a unidade do Império, que já começava a se fragmentar devido à péssima atuação político-administrativa e a se defender das frequentes invasões bárbaras, Teodósio, o último imperador, promulga o Edito de </a:t>
            </a:r>
            <a:r>
              <a:rPr lang="pt-BR" dirty="0" err="1" smtClean="0"/>
              <a:t>Tessalônica</a:t>
            </a:r>
            <a:r>
              <a:rPr lang="pt-BR" dirty="0" smtClean="0"/>
              <a:t> (380)[...].”</a:t>
            </a:r>
            <a:br>
              <a:rPr lang="pt-BR" dirty="0" smtClean="0"/>
            </a:br>
            <a:endParaRPr lang="pt-BR" dirty="0"/>
          </a:p>
        </p:txBody>
      </p:sp>
      <p:pic>
        <p:nvPicPr>
          <p:cNvPr id="4" name="Imagem 3" descr="240px-Anthonis_van_Dyck_005.jpg"/>
          <p:cNvPicPr>
            <a:picLocks noChangeAspect="1"/>
          </p:cNvPicPr>
          <p:nvPr/>
        </p:nvPicPr>
        <p:blipFill>
          <a:blip r:embed="rId2" cstate="print"/>
          <a:stretch>
            <a:fillRect/>
          </a:stretch>
        </p:blipFill>
        <p:spPr>
          <a:xfrm>
            <a:off x="467544" y="1988840"/>
            <a:ext cx="3384376" cy="448429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r>
              <a:rPr lang="pt-BR" dirty="0" smtClean="0"/>
              <a:t>DIVISÃO DE ROMA</a:t>
            </a:r>
            <a:endParaRPr lang="pt-BR" dirty="0"/>
          </a:p>
        </p:txBody>
      </p:sp>
      <p:sp>
        <p:nvSpPr>
          <p:cNvPr id="3" name="Espaço Reservado para Conteúdo 2"/>
          <p:cNvSpPr>
            <a:spLocks noGrp="1"/>
          </p:cNvSpPr>
          <p:nvPr>
            <p:ph idx="1"/>
          </p:nvPr>
        </p:nvSpPr>
        <p:spPr>
          <a:xfrm>
            <a:off x="323528" y="1916832"/>
            <a:ext cx="8229600" cy="4325112"/>
          </a:xfrm>
        </p:spPr>
        <p:txBody>
          <a:bodyPr>
            <a:normAutofit fontScale="92500" lnSpcReduction="20000"/>
          </a:bodyPr>
          <a:lstStyle/>
          <a:p>
            <a:pPr algn="just"/>
            <a:r>
              <a:rPr lang="pt-BR" dirty="0" smtClean="0">
                <a:latin typeface="Arial" pitchFamily="34" charset="0"/>
                <a:cs typeface="Arial" pitchFamily="34" charset="0"/>
              </a:rPr>
              <a:t>A morte do imperador romano </a:t>
            </a:r>
            <a:r>
              <a:rPr lang="pt-BR" dirty="0" err="1" smtClean="0">
                <a:latin typeface="Arial" pitchFamily="34" charset="0"/>
                <a:cs typeface="Arial" pitchFamily="34" charset="0"/>
              </a:rPr>
              <a:t>Teodosio</a:t>
            </a:r>
            <a:r>
              <a:rPr lang="pt-BR" dirty="0" smtClean="0">
                <a:latin typeface="Arial" pitchFamily="34" charset="0"/>
                <a:cs typeface="Arial" pitchFamily="34" charset="0"/>
              </a:rPr>
              <a:t> I . Ano de 395 marca a partilha definitiva do Império Romano. [...]Oriente, com capital em Constantinopla, [...], o Ocidente, com capital em </a:t>
            </a:r>
            <a:r>
              <a:rPr lang="pt-BR" dirty="0" err="1" smtClean="0">
                <a:latin typeface="Arial" pitchFamily="34" charset="0"/>
                <a:cs typeface="Arial" pitchFamily="34" charset="0"/>
              </a:rPr>
              <a:t>Ravena</a:t>
            </a:r>
            <a:r>
              <a:rPr lang="pt-BR" dirty="0" smtClean="0">
                <a:latin typeface="Arial" pitchFamily="34" charset="0"/>
                <a:cs typeface="Arial" pitchFamily="34" charset="0"/>
              </a:rPr>
              <a:t>. [...]</a:t>
            </a:r>
            <a:br>
              <a:rPr lang="pt-BR" dirty="0" smtClean="0">
                <a:latin typeface="Arial" pitchFamily="34" charset="0"/>
                <a:cs typeface="Arial" pitchFamily="34" charset="0"/>
              </a:rPr>
            </a:br>
            <a:endParaRPr lang="pt-BR" dirty="0" smtClean="0">
              <a:latin typeface="Arial" pitchFamily="34" charset="0"/>
              <a:cs typeface="Arial" pitchFamily="34" charset="0"/>
            </a:endParaRPr>
          </a:p>
          <a:p>
            <a:pPr algn="just"/>
            <a:r>
              <a:rPr lang="pt-BR" dirty="0" smtClean="0">
                <a:latin typeface="Arial" pitchFamily="34" charset="0"/>
                <a:cs typeface="Arial" pitchFamily="34" charset="0"/>
              </a:rPr>
              <a:t>A história do século 5 está marcada pelo fim da unidade imperial do Império Romano. O Império </a:t>
            </a:r>
            <a:r>
              <a:rPr lang="pt-BR" u="sng" dirty="0" smtClean="0">
                <a:latin typeface="Arial" pitchFamily="34" charset="0"/>
                <a:cs typeface="Arial" pitchFamily="34" charset="0"/>
              </a:rPr>
              <a:t>Romano do Ocidente </a:t>
            </a:r>
            <a:r>
              <a:rPr lang="pt-BR" dirty="0" smtClean="0">
                <a:latin typeface="Arial" pitchFamily="34" charset="0"/>
                <a:cs typeface="Arial" pitchFamily="34" charset="0"/>
              </a:rPr>
              <a:t>entra em longo período de agonia antes de seu desaparecimento, inevitável depois das invasões bárbaras. </a:t>
            </a:r>
            <a:r>
              <a:rPr lang="pt-BR" u="sng" dirty="0" smtClean="0">
                <a:latin typeface="Arial" pitchFamily="34" charset="0"/>
                <a:cs typeface="Arial" pitchFamily="34" charset="0"/>
              </a:rPr>
              <a:t>O Império Romano do Oriente</a:t>
            </a:r>
            <a:r>
              <a:rPr lang="pt-BR" dirty="0" smtClean="0">
                <a:latin typeface="Arial" pitchFamily="34" charset="0"/>
                <a:cs typeface="Arial" pitchFamily="34" charset="0"/>
              </a:rPr>
              <a:t> entra numa fase de mutação que o converteria em Império Bizantino.</a:t>
            </a: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92696"/>
            <a:ext cx="8229600" cy="1066800"/>
          </a:xfrm>
        </p:spPr>
        <p:txBody>
          <a:bodyPr/>
          <a:lstStyle/>
          <a:p>
            <a:r>
              <a:rPr lang="pt-BR" dirty="0" smtClean="0"/>
              <a:t>“NOVA ROMA”</a:t>
            </a:r>
            <a:endParaRPr lang="pt-BR" dirty="0"/>
          </a:p>
        </p:txBody>
      </p:sp>
      <p:sp>
        <p:nvSpPr>
          <p:cNvPr id="3" name="Espaço Reservado para Conteúdo 2"/>
          <p:cNvSpPr>
            <a:spLocks noGrp="1"/>
          </p:cNvSpPr>
          <p:nvPr>
            <p:ph idx="1"/>
          </p:nvPr>
        </p:nvSpPr>
        <p:spPr>
          <a:xfrm>
            <a:off x="467544" y="4221088"/>
            <a:ext cx="8147248" cy="2520280"/>
          </a:xfrm>
        </p:spPr>
        <p:txBody>
          <a:bodyPr>
            <a:normAutofit lnSpcReduction="10000"/>
          </a:bodyPr>
          <a:lstStyle/>
          <a:p>
            <a:pPr algn="just"/>
            <a:r>
              <a:rPr lang="pt-BR" dirty="0" smtClean="0"/>
              <a:t>Com a fundação da “Nova Roma” – Constantinopla, o imperador buscou excluir toda a presença do paganismo. Só o cristianismo teria direito de reconhecimento formal. Em Roma, Constantino se empenhou na construção da Basílica de São Pedro.</a:t>
            </a:r>
            <a:endParaRPr lang="pt-BR" dirty="0"/>
          </a:p>
        </p:txBody>
      </p:sp>
      <p:pic>
        <p:nvPicPr>
          <p:cNvPr id="4" name="Imagem 3" descr="Vista da praça das Basílica de São Pedro, Vaticano, Roma_thumb[5].jpg"/>
          <p:cNvPicPr>
            <a:picLocks noChangeAspect="1"/>
          </p:cNvPicPr>
          <p:nvPr/>
        </p:nvPicPr>
        <p:blipFill>
          <a:blip r:embed="rId2" cstate="print"/>
          <a:stretch>
            <a:fillRect/>
          </a:stretch>
        </p:blipFill>
        <p:spPr>
          <a:xfrm>
            <a:off x="4572000" y="1340768"/>
            <a:ext cx="3995126" cy="280654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download.jpg"/>
          <p:cNvPicPr>
            <a:picLocks noGrp="1" noChangeAspect="1"/>
          </p:cNvPicPr>
          <p:nvPr>
            <p:ph idx="1"/>
          </p:nvPr>
        </p:nvPicPr>
        <p:blipFill>
          <a:blip r:embed="rId2" cstate="print"/>
          <a:stretch>
            <a:fillRect/>
          </a:stretch>
        </p:blipFill>
        <p:spPr>
          <a:xfrm>
            <a:off x="3635896" y="3501008"/>
            <a:ext cx="5328592" cy="3168352"/>
          </a:xfrm>
        </p:spPr>
      </p:pic>
      <p:pic>
        <p:nvPicPr>
          <p:cNvPr id="5" name="Imagem 4" descr="download (1).jpg"/>
          <p:cNvPicPr>
            <a:picLocks noChangeAspect="1"/>
          </p:cNvPicPr>
          <p:nvPr/>
        </p:nvPicPr>
        <p:blipFill>
          <a:blip r:embed="rId3" cstate="print"/>
          <a:stretch>
            <a:fillRect/>
          </a:stretch>
        </p:blipFill>
        <p:spPr>
          <a:xfrm>
            <a:off x="179512" y="4077072"/>
            <a:ext cx="3240360" cy="2636912"/>
          </a:xfrm>
          <a:prstGeom prst="rect">
            <a:avLst/>
          </a:prstGeom>
        </p:spPr>
      </p:pic>
      <p:pic>
        <p:nvPicPr>
          <p:cNvPr id="6" name="Imagem 5" descr="images.jpg"/>
          <p:cNvPicPr>
            <a:picLocks noChangeAspect="1"/>
          </p:cNvPicPr>
          <p:nvPr/>
        </p:nvPicPr>
        <p:blipFill>
          <a:blip r:embed="rId4" cstate="print"/>
          <a:stretch>
            <a:fillRect/>
          </a:stretch>
        </p:blipFill>
        <p:spPr>
          <a:xfrm>
            <a:off x="179512" y="764704"/>
            <a:ext cx="3240360" cy="3246487"/>
          </a:xfrm>
          <a:prstGeom prst="rect">
            <a:avLst/>
          </a:prstGeom>
        </p:spPr>
      </p:pic>
      <p:sp>
        <p:nvSpPr>
          <p:cNvPr id="7" name="CaixaDeTexto 6"/>
          <p:cNvSpPr txBox="1"/>
          <p:nvPr/>
        </p:nvSpPr>
        <p:spPr>
          <a:xfrm>
            <a:off x="3563888" y="1772816"/>
            <a:ext cx="5328592" cy="477054"/>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pt-BR" sz="2500" dirty="0" smtClean="0"/>
              <a:t>O que  essas imagens representam?</a:t>
            </a:r>
            <a:endParaRPr lang="pt-BR" sz="2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8904" y="1052736"/>
            <a:ext cx="8229600" cy="1066800"/>
          </a:xfrm>
        </p:spPr>
        <p:txBody>
          <a:bodyPr/>
          <a:lstStyle/>
          <a:p>
            <a:r>
              <a:rPr lang="pt-BR" dirty="0" smtClean="0"/>
              <a:t>FEUDALISMO</a:t>
            </a:r>
            <a:endParaRPr lang="pt-BR" dirty="0"/>
          </a:p>
        </p:txBody>
      </p:sp>
      <p:sp>
        <p:nvSpPr>
          <p:cNvPr id="3" name="Espaço Reservado para Conteúdo 2"/>
          <p:cNvSpPr>
            <a:spLocks noGrp="1"/>
          </p:cNvSpPr>
          <p:nvPr>
            <p:ph idx="1"/>
          </p:nvPr>
        </p:nvSpPr>
        <p:spPr/>
        <p:txBody>
          <a:bodyPr/>
          <a:lstStyle/>
          <a:p>
            <a:pPr algn="just"/>
            <a:r>
              <a:rPr lang="pt-BR" dirty="0" smtClean="0">
                <a:latin typeface="Arial" pitchFamily="34" charset="0"/>
                <a:cs typeface="Arial" pitchFamily="34" charset="0"/>
              </a:rPr>
              <a:t>“O Feudalismo foi um fenômeno típico da Idade Média na sociedade Centro-Ocidental da Europa. O feudalismo representou a fase de grande autoridade política; econômica; ideológica e cultural da Santa Sé.” Modulo I, p.11  </a:t>
            </a: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687</TotalTime>
  <Words>636</Words>
  <Application>Microsoft Office PowerPoint</Application>
  <PresentationFormat>Apresentação na tela (4:3)</PresentationFormat>
  <Paragraphs>73</Paragraphs>
  <Slides>19</Slides>
  <Notes>0</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Urbano</vt:lpstr>
      <vt:lpstr>IDADE MÉDIA </vt:lpstr>
      <vt:lpstr>Principais Fatores da Alta Idade Média Séc. V ao X</vt:lpstr>
      <vt:lpstr>PRINCIPAIS FATORES DA BAIXA IDADE MÉDIA Séc. XI ao XV</vt:lpstr>
      <vt:lpstr>IDADE MÉDIA Séc. V a XV D.C </vt:lpstr>
      <vt:lpstr>EDITO DE TESSALÔNICA</vt:lpstr>
      <vt:lpstr>DIVISÃO DE ROMA</vt:lpstr>
      <vt:lpstr>“NOVA ROMA”</vt:lpstr>
      <vt:lpstr>Slide 8</vt:lpstr>
      <vt:lpstr>FEUDALISMO</vt:lpstr>
      <vt:lpstr>Ruralização</vt:lpstr>
      <vt:lpstr>RESPOSTA</vt:lpstr>
      <vt:lpstr>Slide 12</vt:lpstr>
      <vt:lpstr>RELAÇÕES SOCIAIS NO FEUDALISMO</vt:lpstr>
      <vt:lpstr>Característica dos Feudos</vt:lpstr>
      <vt:lpstr>Igreja Católica Medieval</vt:lpstr>
      <vt:lpstr>Papel da Mulher</vt:lpstr>
      <vt:lpstr>Martinho Lutero - Líder</vt:lpstr>
      <vt:lpstr>Reforma Protestante</vt:lpstr>
      <vt:lpstr>Fim da Idade Média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IDADE MÉDIA</dc:title>
  <dc:creator>usuario</dc:creator>
  <cp:lastModifiedBy>Watila</cp:lastModifiedBy>
  <cp:revision>68</cp:revision>
  <dcterms:created xsi:type="dcterms:W3CDTF">2016-10-13T01:29:40Z</dcterms:created>
  <dcterms:modified xsi:type="dcterms:W3CDTF">2020-12-16T02:46:27Z</dcterms:modified>
</cp:coreProperties>
</file>