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70" r:id="rId3"/>
    <p:sldId id="277" r:id="rId4"/>
    <p:sldId id="278" r:id="rId5"/>
    <p:sldId id="256" r:id="rId6"/>
    <p:sldId id="271" r:id="rId7"/>
    <p:sldId id="272" r:id="rId8"/>
    <p:sldId id="273" r:id="rId9"/>
    <p:sldId id="289" r:id="rId10"/>
    <p:sldId id="274" r:id="rId11"/>
    <p:sldId id="276" r:id="rId12"/>
    <p:sldId id="28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4C4F2-DFB0-45E5-BB30-1F26B211A0BF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9C05C-D60E-4893-81EB-AE296B1095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4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C8E66-31BC-4739-8E80-5D76C2512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497ED9-A004-41EC-9BE9-EC85181AB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654A94-3FD6-4585-85CE-11888798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D1B9EB-734C-433F-84C7-AC486E7B3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067610-EA3F-4B94-9A1B-C3482465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18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0CBE0-477E-48EA-94F4-C118EF72B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57CF11A-6DD4-4ADC-A52D-858267CA7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4B55D3-78FD-4B7E-A498-39F2B8459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424E06-AC9E-49D7-9080-4BD88986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C75C15-5A75-4D8D-AD58-323741BB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5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D1E262-0CE4-4860-ACE0-EF763ECD7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8E88780-343E-4836-A983-1D2D4AF33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D0DD5B-74E7-4859-9E3F-45FAE87ED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D00230-9D71-48A2-A127-CCAFC27C2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01877-F3D5-4E01-BA24-FC2448452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92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C64E7-C599-4F3A-9ADA-B6201EF91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B68024-0480-41AD-A390-648CEE724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877698-31DD-4810-8B62-A915A7104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1FD997-399C-4EFA-BC47-44095C339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043534-024B-42A2-AF3C-FA62951E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76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BEA44-1EF0-4891-927B-465EAD695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5E1F13-F787-4694-803D-08E1C1676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6E81F9-B073-4274-8ECC-AA83C156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850932-3854-4E57-B650-F15AB7DF8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FCDBEC-42D4-4330-B3EE-521A3EB5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056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73A68-771B-4F45-85A3-17B90397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4D6CEB-0C22-425D-90C4-9A7709D28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917E06-23DD-4488-9F35-82F3820B2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F60035-099A-4966-B9F5-CF295B6B4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08FED4F-4AFC-4034-AC58-BF845A318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8BC776-F98B-45B6-9858-8288CCB91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50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4B587-44FB-4533-993D-589D63F6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8659DC-3B52-47BD-B1BF-074A00CC1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8F559D7-1837-44F1-885F-61822BC80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344CF2D-DED5-4B3B-ADB2-6BFAAEED7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5D765B7-5D0C-48E3-A78B-10BB49608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21D323F-138D-4742-9AC5-366082D7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5E13108-CE2F-451A-AB4C-23C1E528E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8577593-527C-40DD-B658-AAE5045B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149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62D7C-B606-462D-9F1A-742094C57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D3FA4B3-169D-41ED-8C8A-D4271039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9FDA949-EAAA-47A5-AF2F-563515D0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9ADB0A8-065F-4604-95DA-95D4635FF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38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A042DA4-0627-4154-B76E-1748B1450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46C2B5D-298D-44DA-AEB5-6AFBDEC6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E233582-71C8-4C6B-83C0-D1ED76E0A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62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755BD-EB8F-446B-933B-BA7EBC02D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2DD0F7-AEF7-46AC-800C-F69711478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1E8EBC-9615-4721-98EB-0DCA8B1AD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353A97C-7358-4AD4-89F7-52943014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2FBB86-21F8-4E20-93B6-99402F24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9FB564-ED29-4663-B246-0409E91E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65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17C00-D4A8-4086-981F-029CE48FF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51FE5CD-2B84-419B-920E-260FB050BF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0196602-4D5F-44F5-9E87-84A254A53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FEE84F-60C3-422D-BB36-77AC9A181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F68C5F-FDC2-4D50-98E7-39CF2A77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6767DF8-F2E7-40B9-9A65-5FE4A9C0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35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2A4D279-BCE4-4892-A9A7-3EC6694A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9FF11C-85AA-45FF-9821-36F5C4FE8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378CDC-7A7B-402E-990D-EA192E060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1C6B4-74AE-40B5-AB56-362BA7A4BAC7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5EC9A7-4036-4A9A-B8F0-70815AAE3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DA90A6-7635-468A-9E52-2F90B96E9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16D27-E083-41BB-9D54-6E27881D8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57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9.png" /><Relationship Id="rId5" Type="http://schemas.openxmlformats.org/officeDocument/2006/relationships/image" Target="../media/image8.jpeg" /><Relationship Id="rId4" Type="http://schemas.openxmlformats.org/officeDocument/2006/relationships/image" Target="../media/image7.jpe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escola.com/elementos-quimicos/calcio/" TargetMode="External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303" y="1052736"/>
            <a:ext cx="5328592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92152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ta: Pentágono 1">
            <a:extLst>
              <a:ext uri="{FF2B5EF4-FFF2-40B4-BE49-F238E27FC236}">
                <a16:creationId xmlns:a16="http://schemas.microsoft.com/office/drawing/2014/main" id="{4F1651CC-C109-4A71-AEA6-3C0FC574A5A5}"/>
              </a:ext>
            </a:extLst>
          </p:cNvPr>
          <p:cNvSpPr/>
          <p:nvPr/>
        </p:nvSpPr>
        <p:spPr>
          <a:xfrm>
            <a:off x="2842054" y="308919"/>
            <a:ext cx="6956854" cy="67962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CF0E9C4-00D2-4661-9DA1-A9D145FE5952}"/>
              </a:ext>
            </a:extLst>
          </p:cNvPr>
          <p:cNvSpPr txBox="1"/>
          <p:nvPr/>
        </p:nvSpPr>
        <p:spPr>
          <a:xfrm>
            <a:off x="3805881" y="469557"/>
            <a:ext cx="509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Exercícios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7CAD656-FDD5-486C-81C7-2D94C75F8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133" y="5786438"/>
            <a:ext cx="943226" cy="94322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0BCD47D-A52B-4462-A9E8-644D3380F31F}"/>
              </a:ext>
            </a:extLst>
          </p:cNvPr>
          <p:cNvSpPr txBox="1"/>
          <p:nvPr/>
        </p:nvSpPr>
        <p:spPr>
          <a:xfrm>
            <a:off x="709863" y="1756611"/>
            <a:ext cx="1096076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Questão 3: O cloreto de sódio (</a:t>
            </a:r>
            <a:r>
              <a:rPr lang="pt-BR" sz="2000" dirty="0" err="1"/>
              <a:t>NaCl</a:t>
            </a:r>
            <a:r>
              <a:rPr lang="pt-BR" sz="2000" dirty="0"/>
              <a:t>), o pentano (C5H12) e álcool comum (CH3 CH2OH) têm suas estruturas constituídas, respectivamente, por ligações:</a:t>
            </a:r>
          </a:p>
          <a:p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D97E565-9230-4B09-BEB6-1FCB8926B579}"/>
              </a:ext>
            </a:extLst>
          </p:cNvPr>
          <p:cNvSpPr txBox="1"/>
          <p:nvPr/>
        </p:nvSpPr>
        <p:spPr>
          <a:xfrm>
            <a:off x="758884" y="2786639"/>
            <a:ext cx="609399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iônicas, covalentes e covalentes</a:t>
            </a:r>
          </a:p>
          <a:p>
            <a:pPr marL="342900" indent="-342900">
              <a:buAutoNum type="alphaLcParenR"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b) covalentes, covalentes e covalentes</a:t>
            </a:r>
          </a:p>
          <a:p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c) iônicas, covalentes e iônicas</a:t>
            </a:r>
          </a:p>
          <a:p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d) covalentes, iônicas e iônicas</a:t>
            </a:r>
          </a:p>
          <a:p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e) iônicas, iônicas e iônicas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5C04481-6FFF-4A6A-9AE7-C83C854BC4E3}"/>
              </a:ext>
            </a:extLst>
          </p:cNvPr>
          <p:cNvSpPr/>
          <p:nvPr/>
        </p:nvSpPr>
        <p:spPr>
          <a:xfrm>
            <a:off x="709863" y="2741496"/>
            <a:ext cx="4102769" cy="5070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175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ta: Pentágono 1">
            <a:extLst>
              <a:ext uri="{FF2B5EF4-FFF2-40B4-BE49-F238E27FC236}">
                <a16:creationId xmlns:a16="http://schemas.microsoft.com/office/drawing/2014/main" id="{B8B3519C-4478-4360-A504-BBB42E19AED0}"/>
              </a:ext>
            </a:extLst>
          </p:cNvPr>
          <p:cNvSpPr/>
          <p:nvPr/>
        </p:nvSpPr>
        <p:spPr>
          <a:xfrm>
            <a:off x="2842054" y="308919"/>
            <a:ext cx="6956854" cy="67962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AAB3C5C-61BF-4274-9A5E-03E7DF4B3A32}"/>
              </a:ext>
            </a:extLst>
          </p:cNvPr>
          <p:cNvSpPr txBox="1"/>
          <p:nvPr/>
        </p:nvSpPr>
        <p:spPr>
          <a:xfrm>
            <a:off x="3805881" y="469557"/>
            <a:ext cx="509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Exercícios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9E6F0A3-7E52-4916-BB86-C26EF4C24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133" y="5786438"/>
            <a:ext cx="943226" cy="943226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F936F3A-BEA6-462D-848C-0AE0A8331F61}"/>
              </a:ext>
            </a:extLst>
          </p:cNvPr>
          <p:cNvSpPr txBox="1"/>
          <p:nvPr/>
        </p:nvSpPr>
        <p:spPr>
          <a:xfrm>
            <a:off x="244641" y="1397114"/>
            <a:ext cx="11117179" cy="5332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Questão 4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  <a:cs typeface="Times New Roman" panose="02020603050405020304" pitchFamily="18" charset="0"/>
              </a:rPr>
              <a:t>(UFF) O leite materno é um alimento rico em substâncias orgânicas, tais como proteínas, gorduras e açúcares, e substâncias minerais como, por exemplo, o fosfato de cálcio. Esses compostos orgânicos têm como característica principal as ligações covalentes na formação de suas moléculas, enquanto o mineral apresenta também ligação iônica. Assinale a alternativa que apresenta corretamente os conceitos de ligações covalente e iônica, respectivamente: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1125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  <a:cs typeface="Times New Roman" panose="02020603050405020304" pitchFamily="18" charset="0"/>
              </a:rPr>
              <a:t>a) A ligação covalente só ocorre nos compostos orgânicos.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1125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  <a:cs typeface="Times New Roman" panose="02020603050405020304" pitchFamily="18" charset="0"/>
              </a:rPr>
              <a:t>b) A ligação covalente se faz por transferência de elétrons, e a ligação iônica, pelo compartilhamento de elétrons com spins opostos.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1125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  <a:cs typeface="Times New Roman" panose="02020603050405020304" pitchFamily="18" charset="0"/>
              </a:rPr>
              <a:t>c) A ligação covalente se faz por atração de cargas entre átomos, e a ligação iônica, por separação de cargas.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1125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  <a:cs typeface="Times New Roman" panose="02020603050405020304" pitchFamily="18" charset="0"/>
              </a:rPr>
              <a:t>d) A ligação covalente se faz por união de átomos em moléculas, e a ligação iônica, por união de átomos em complexos químicos.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1125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  <a:cs typeface="Times New Roman" panose="02020603050405020304" pitchFamily="18" charset="0"/>
              </a:rPr>
              <a:t>e) A ligação covalente se faz pelo compartilhamento de elétrons, e a ligação iônica, por transferência de elétrons.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75D9289-F756-4C9A-A93A-A0349DB4EFD7}"/>
              </a:ext>
            </a:extLst>
          </p:cNvPr>
          <p:cNvSpPr/>
          <p:nvPr/>
        </p:nvSpPr>
        <p:spPr>
          <a:xfrm>
            <a:off x="244641" y="5522495"/>
            <a:ext cx="11117179" cy="7700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643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66623" y="2420887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latin typeface="Arial" pitchFamily="34" charset="0"/>
                <a:cs typeface="Arial" pitchFamily="34" charset="0"/>
              </a:rPr>
              <a:t>OBRIGADA!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041" y="3429000"/>
            <a:ext cx="2664296" cy="24122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9414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"/>
            <a:ext cx="9144000" cy="250507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315580" y="3284984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 Black" pitchFamily="34" charset="0"/>
              </a:rPr>
              <a:t>DISTRIBUIÇÃO ELETRÔNICA</a:t>
            </a:r>
          </a:p>
          <a:p>
            <a:pPr algn="ctr"/>
            <a:endParaRPr lang="pt-BR" sz="2800" dirty="0">
              <a:latin typeface="Arial Black" pitchFamily="34" charset="0"/>
            </a:endParaRPr>
          </a:p>
          <a:p>
            <a:pPr algn="ctr"/>
            <a:r>
              <a:rPr lang="pt-BR" sz="2800" dirty="0">
                <a:latin typeface="Arial Black" pitchFamily="34" charset="0"/>
              </a:rPr>
              <a:t>Professora/monitora: Rafaella Dias</a:t>
            </a:r>
          </a:p>
        </p:txBody>
      </p:sp>
    </p:spTree>
    <p:extLst>
      <p:ext uri="{BB962C8B-B14F-4D97-AF65-F5344CB8AC3E}">
        <p14:creationId xmlns:p14="http://schemas.microsoft.com/office/powerpoint/2010/main" val="339513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stribuição eletrônica em camadas - Brasil Escola">
            <a:extLst>
              <a:ext uri="{FF2B5EF4-FFF2-40B4-BE49-F238E27FC236}">
                <a16:creationId xmlns:a16="http://schemas.microsoft.com/office/drawing/2014/main" id="{25CD7C70-9EC6-49C7-8629-AF13C2367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129" y="1711163"/>
            <a:ext cx="21050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ta: Pentágono 2">
            <a:extLst>
              <a:ext uri="{FF2B5EF4-FFF2-40B4-BE49-F238E27FC236}">
                <a16:creationId xmlns:a16="http://schemas.microsoft.com/office/drawing/2014/main" id="{14176A47-49D4-4151-8369-8A8EA29A032E}"/>
              </a:ext>
            </a:extLst>
          </p:cNvPr>
          <p:cNvSpPr/>
          <p:nvPr/>
        </p:nvSpPr>
        <p:spPr>
          <a:xfrm>
            <a:off x="2842054" y="308919"/>
            <a:ext cx="6956854" cy="67962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A478F96-B346-4D1C-8F05-F87A91E00747}"/>
              </a:ext>
            </a:extLst>
          </p:cNvPr>
          <p:cNvSpPr txBox="1"/>
          <p:nvPr/>
        </p:nvSpPr>
        <p:spPr>
          <a:xfrm>
            <a:off x="3950260" y="464064"/>
            <a:ext cx="509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DISTRIBUIÇÃO ELETRÔNICA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5708222-6B1C-4C47-B10A-F3005FFA78AD}"/>
              </a:ext>
            </a:extLst>
          </p:cNvPr>
          <p:cNvSpPr txBox="1"/>
          <p:nvPr/>
        </p:nvSpPr>
        <p:spPr>
          <a:xfrm>
            <a:off x="969192" y="3882863"/>
            <a:ext cx="3745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Camada eletrônica = nível eletrônico</a:t>
            </a:r>
          </a:p>
          <a:p>
            <a:endParaRPr lang="pt-BR" b="1" dirty="0"/>
          </a:p>
          <a:p>
            <a:r>
              <a:rPr lang="pt-BR" b="1" dirty="0"/>
              <a:t>Nível (1 a 7)</a:t>
            </a:r>
          </a:p>
          <a:p>
            <a:r>
              <a:rPr lang="pt-BR" b="1" dirty="0"/>
              <a:t>Subnível (s, p, d, f)</a:t>
            </a:r>
          </a:p>
        </p:txBody>
      </p:sp>
      <p:pic>
        <p:nvPicPr>
          <p:cNvPr id="1028" name="Picture 4" descr="Distribuição eletrônica - Química - InfoEscola">
            <a:extLst>
              <a:ext uri="{FF2B5EF4-FFF2-40B4-BE49-F238E27FC236}">
                <a16:creationId xmlns:a16="http://schemas.microsoft.com/office/drawing/2014/main" id="{80DC3FE2-4107-492D-B418-A1240E8D4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483" y="1674156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3EBDBB60-1109-440B-B14F-7A504B3B4328}"/>
              </a:ext>
            </a:extLst>
          </p:cNvPr>
          <p:cNvSpPr txBox="1"/>
          <p:nvPr/>
        </p:nvSpPr>
        <p:spPr>
          <a:xfrm>
            <a:off x="6320481" y="3882863"/>
            <a:ext cx="3338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Diagrama da autoconstrução de Linus Pauling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654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ta: Pentágono 1">
            <a:extLst>
              <a:ext uri="{FF2B5EF4-FFF2-40B4-BE49-F238E27FC236}">
                <a16:creationId xmlns:a16="http://schemas.microsoft.com/office/drawing/2014/main" id="{BC263613-33DA-422A-8A24-4D285882C7ED}"/>
              </a:ext>
            </a:extLst>
          </p:cNvPr>
          <p:cNvSpPr/>
          <p:nvPr/>
        </p:nvSpPr>
        <p:spPr>
          <a:xfrm>
            <a:off x="2842054" y="308919"/>
            <a:ext cx="6956854" cy="67962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8163C9-1155-475A-A189-56CDF27FD134}"/>
              </a:ext>
            </a:extLst>
          </p:cNvPr>
          <p:cNvSpPr txBox="1"/>
          <p:nvPr/>
        </p:nvSpPr>
        <p:spPr>
          <a:xfrm>
            <a:off x="3950260" y="464064"/>
            <a:ext cx="509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DISTRIBUIÇÃO ELETRÔNICA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5C4B97A-53FE-4B92-AC10-2685F4DBCEC1}"/>
              </a:ext>
            </a:extLst>
          </p:cNvPr>
          <p:cNvSpPr txBox="1"/>
          <p:nvPr/>
        </p:nvSpPr>
        <p:spPr>
          <a:xfrm>
            <a:off x="952250" y="1512642"/>
            <a:ext cx="3338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Diagrama da autoconstrução de Linus Pauling </a:t>
            </a:r>
          </a:p>
          <a:p>
            <a:endParaRPr lang="pt-BR" dirty="0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E94614DD-9D79-445E-BC6B-C01247B78C38}"/>
              </a:ext>
            </a:extLst>
          </p:cNvPr>
          <p:cNvGrpSpPr/>
          <p:nvPr/>
        </p:nvGrpSpPr>
        <p:grpSpPr>
          <a:xfrm>
            <a:off x="5163065" y="1699933"/>
            <a:ext cx="1103434" cy="4876598"/>
            <a:chOff x="5258867" y="1894472"/>
            <a:chExt cx="1103434" cy="4876598"/>
          </a:xfrm>
        </p:grpSpPr>
        <p:pic>
          <p:nvPicPr>
            <p:cNvPr id="2052" name="Picture 4" descr="Tabela Periódica - Boro - Escola Educação">
              <a:extLst>
                <a:ext uri="{FF2B5EF4-FFF2-40B4-BE49-F238E27FC236}">
                  <a16:creationId xmlns:a16="http://schemas.microsoft.com/office/drawing/2014/main" id="{94AD64DA-BE8B-4133-9F27-172E638629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8868" y="1894472"/>
              <a:ext cx="1061613" cy="1061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Tabela Periódica - Magnésio - Escola Educação">
              <a:extLst>
                <a:ext uri="{FF2B5EF4-FFF2-40B4-BE49-F238E27FC236}">
                  <a16:creationId xmlns:a16="http://schemas.microsoft.com/office/drawing/2014/main" id="{20F192E0-92C2-42AF-BEBF-E5B0361462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0688" y="5709457"/>
              <a:ext cx="1061613" cy="1061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Sódio - Tabela Periódica - Escola Educação | Tabela periódica, Escola  educação, Educação">
              <a:extLst>
                <a:ext uri="{FF2B5EF4-FFF2-40B4-BE49-F238E27FC236}">
                  <a16:creationId xmlns:a16="http://schemas.microsoft.com/office/drawing/2014/main" id="{8C839B3A-AECC-4E1F-BE4D-71C5A61273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0688" y="4458085"/>
              <a:ext cx="1061613" cy="1061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0" name="Picture 12" descr="Tabela Periódica - Ferro - Escola Educação | Tabela periódica, Escola  educação, Educação">
              <a:extLst>
                <a:ext uri="{FF2B5EF4-FFF2-40B4-BE49-F238E27FC236}">
                  <a16:creationId xmlns:a16="http://schemas.microsoft.com/office/drawing/2014/main" id="{0293258E-3BEA-43F6-8692-76B3031C4D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8867" y="3206713"/>
              <a:ext cx="1061613" cy="1061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55E2FE0-3234-4B73-B97A-93A84885ACD7}"/>
              </a:ext>
            </a:extLst>
          </p:cNvPr>
          <p:cNvSpPr txBox="1"/>
          <p:nvPr/>
        </p:nvSpPr>
        <p:spPr>
          <a:xfrm>
            <a:off x="6954253" y="2194447"/>
            <a:ext cx="182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1s², 2s², 2p¹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EC13420-0F6F-4CA9-B15F-C4B50F6F9481}"/>
              </a:ext>
            </a:extLst>
          </p:cNvPr>
          <p:cNvGrpSpPr/>
          <p:nvPr/>
        </p:nvGrpSpPr>
        <p:grpSpPr>
          <a:xfrm>
            <a:off x="6495749" y="2425280"/>
            <a:ext cx="458504" cy="3814983"/>
            <a:chOff x="6495749" y="2425280"/>
            <a:chExt cx="458504" cy="3814983"/>
          </a:xfrm>
        </p:grpSpPr>
        <p:cxnSp>
          <p:nvCxnSpPr>
            <p:cNvPr id="7" name="Conector de Seta Reta 6">
              <a:extLst>
                <a:ext uri="{FF2B5EF4-FFF2-40B4-BE49-F238E27FC236}">
                  <a16:creationId xmlns:a16="http://schemas.microsoft.com/office/drawing/2014/main" id="{631107BD-DCCF-4741-AFCF-0B54B6659408}"/>
                </a:ext>
              </a:extLst>
            </p:cNvPr>
            <p:cNvCxnSpPr/>
            <p:nvPr/>
          </p:nvCxnSpPr>
          <p:spPr>
            <a:xfrm>
              <a:off x="6495752" y="2425280"/>
              <a:ext cx="458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ector de Seta Reta 15">
              <a:extLst>
                <a:ext uri="{FF2B5EF4-FFF2-40B4-BE49-F238E27FC236}">
                  <a16:creationId xmlns:a16="http://schemas.microsoft.com/office/drawing/2014/main" id="{D2D94BA7-69E9-4DBB-A305-2BA885DE3AD0}"/>
                </a:ext>
              </a:extLst>
            </p:cNvPr>
            <p:cNvCxnSpPr/>
            <p:nvPr/>
          </p:nvCxnSpPr>
          <p:spPr>
            <a:xfrm>
              <a:off x="6495751" y="3737519"/>
              <a:ext cx="458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ector de Seta Reta 16">
              <a:extLst>
                <a:ext uri="{FF2B5EF4-FFF2-40B4-BE49-F238E27FC236}">
                  <a16:creationId xmlns:a16="http://schemas.microsoft.com/office/drawing/2014/main" id="{39290E33-2E68-43C3-8764-40CDA35526ED}"/>
                </a:ext>
              </a:extLst>
            </p:cNvPr>
            <p:cNvCxnSpPr/>
            <p:nvPr/>
          </p:nvCxnSpPr>
          <p:spPr>
            <a:xfrm>
              <a:off x="6495750" y="4988891"/>
              <a:ext cx="458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ector de Seta Reta 17">
              <a:extLst>
                <a:ext uri="{FF2B5EF4-FFF2-40B4-BE49-F238E27FC236}">
                  <a16:creationId xmlns:a16="http://schemas.microsoft.com/office/drawing/2014/main" id="{4EF4C956-3231-42BF-8FAB-405778ABE060}"/>
                </a:ext>
              </a:extLst>
            </p:cNvPr>
            <p:cNvCxnSpPr>
              <a:cxnSpLocks/>
            </p:cNvCxnSpPr>
            <p:nvPr/>
          </p:nvCxnSpPr>
          <p:spPr>
            <a:xfrm>
              <a:off x="6495749" y="6240263"/>
              <a:ext cx="458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797C1113-C088-44C7-B1F4-7B2751B45327}"/>
              </a:ext>
            </a:extLst>
          </p:cNvPr>
          <p:cNvSpPr txBox="1"/>
          <p:nvPr/>
        </p:nvSpPr>
        <p:spPr>
          <a:xfrm>
            <a:off x="6923358" y="3537465"/>
            <a:ext cx="51594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1s² 2s² 2p6 3s² 3p6 4s² 3d6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D9A4D427-B472-47A6-939E-9C00F543C6D6}"/>
              </a:ext>
            </a:extLst>
          </p:cNvPr>
          <p:cNvSpPr txBox="1"/>
          <p:nvPr/>
        </p:nvSpPr>
        <p:spPr>
          <a:xfrm>
            <a:off x="6954250" y="4804225"/>
            <a:ext cx="60939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pt-BR" sz="2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2s</a:t>
            </a:r>
            <a:r>
              <a:rPr lang="pt-BR" sz="2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2p</a:t>
            </a:r>
            <a:r>
              <a:rPr lang="pt-BR" sz="2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3s</a:t>
            </a:r>
            <a:r>
              <a:rPr lang="pt-BR" sz="2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D22CF750-593C-411F-ACD4-D62472ABBA6A}"/>
              </a:ext>
            </a:extLst>
          </p:cNvPr>
          <p:cNvSpPr txBox="1"/>
          <p:nvPr/>
        </p:nvSpPr>
        <p:spPr>
          <a:xfrm>
            <a:off x="6954250" y="6024604"/>
            <a:ext cx="65211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1s² 2s² 2p6 3s²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62" name="Picture 14" descr="Diagrama de Linus Pauling - Química | Manual do Enem">
            <a:extLst>
              <a:ext uri="{FF2B5EF4-FFF2-40B4-BE49-F238E27FC236}">
                <a16:creationId xmlns:a16="http://schemas.microsoft.com/office/drawing/2014/main" id="{600BEE64-4653-42F1-BEBE-C42A334E4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13" y="2394502"/>
            <a:ext cx="2506371" cy="295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41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ta: Pentágono 3">
            <a:extLst>
              <a:ext uri="{FF2B5EF4-FFF2-40B4-BE49-F238E27FC236}">
                <a16:creationId xmlns:a16="http://schemas.microsoft.com/office/drawing/2014/main" id="{7DF3E3F5-23DE-4E19-B1C9-6417ABA6CA18}"/>
              </a:ext>
            </a:extLst>
          </p:cNvPr>
          <p:cNvSpPr/>
          <p:nvPr/>
        </p:nvSpPr>
        <p:spPr>
          <a:xfrm>
            <a:off x="2842054" y="308919"/>
            <a:ext cx="6956854" cy="67962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7EF1214-25A0-4BCE-96B8-25D953B09ABB}"/>
              </a:ext>
            </a:extLst>
          </p:cNvPr>
          <p:cNvSpPr txBox="1"/>
          <p:nvPr/>
        </p:nvSpPr>
        <p:spPr>
          <a:xfrm>
            <a:off x="3805881" y="469557"/>
            <a:ext cx="509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LIGAÇÕES QUÍMICAS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2C588DD-6781-449D-95A9-C00D7EDAEA17}"/>
              </a:ext>
            </a:extLst>
          </p:cNvPr>
          <p:cNvSpPr/>
          <p:nvPr/>
        </p:nvSpPr>
        <p:spPr>
          <a:xfrm>
            <a:off x="731108" y="1832923"/>
            <a:ext cx="2912075" cy="719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D42A91C-BC0D-4ACD-80FA-8FC26A12D87F}"/>
              </a:ext>
            </a:extLst>
          </p:cNvPr>
          <p:cNvSpPr txBox="1"/>
          <p:nvPr/>
        </p:nvSpPr>
        <p:spPr>
          <a:xfrm>
            <a:off x="1334530" y="2007972"/>
            <a:ext cx="1977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Ligações Iônicas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0109B39-7F5F-4087-9095-96B0BF7BBC94}"/>
              </a:ext>
            </a:extLst>
          </p:cNvPr>
          <p:cNvSpPr/>
          <p:nvPr/>
        </p:nvSpPr>
        <p:spPr>
          <a:xfrm>
            <a:off x="7669427" y="1832923"/>
            <a:ext cx="2673178" cy="679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440860-7339-4760-A8F6-A59DC109DC40}"/>
              </a:ext>
            </a:extLst>
          </p:cNvPr>
          <p:cNvSpPr txBox="1"/>
          <p:nvPr/>
        </p:nvSpPr>
        <p:spPr>
          <a:xfrm>
            <a:off x="7900086" y="1972679"/>
            <a:ext cx="250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Ligações Covalentes</a:t>
            </a: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B7713834-9407-43DB-A047-FCFCC941824C}"/>
              </a:ext>
            </a:extLst>
          </p:cNvPr>
          <p:cNvGrpSpPr/>
          <p:nvPr/>
        </p:nvGrpSpPr>
        <p:grpSpPr>
          <a:xfrm>
            <a:off x="2187145" y="2656703"/>
            <a:ext cx="6818871" cy="434542"/>
            <a:chOff x="2187145" y="2656703"/>
            <a:chExt cx="6818871" cy="434542"/>
          </a:xfrm>
        </p:grpSpPr>
        <p:cxnSp>
          <p:nvCxnSpPr>
            <p:cNvPr id="13" name="Conector de Seta Reta 12">
              <a:extLst>
                <a:ext uri="{FF2B5EF4-FFF2-40B4-BE49-F238E27FC236}">
                  <a16:creationId xmlns:a16="http://schemas.microsoft.com/office/drawing/2014/main" id="{93ECCD93-150B-4ACC-96D8-15148BEAD51A}"/>
                </a:ext>
              </a:extLst>
            </p:cNvPr>
            <p:cNvCxnSpPr>
              <a:cxnSpLocks/>
            </p:cNvCxnSpPr>
            <p:nvPr/>
          </p:nvCxnSpPr>
          <p:spPr>
            <a:xfrm>
              <a:off x="2187145" y="2656703"/>
              <a:ext cx="0" cy="43454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ector de Seta Reta 16">
              <a:extLst>
                <a:ext uri="{FF2B5EF4-FFF2-40B4-BE49-F238E27FC236}">
                  <a16:creationId xmlns:a16="http://schemas.microsoft.com/office/drawing/2014/main" id="{296B4433-302C-4340-832F-CC483F2B071A}"/>
                </a:ext>
              </a:extLst>
            </p:cNvPr>
            <p:cNvCxnSpPr/>
            <p:nvPr/>
          </p:nvCxnSpPr>
          <p:spPr>
            <a:xfrm>
              <a:off x="9006016" y="2656703"/>
              <a:ext cx="0" cy="43454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B95A5CFD-6846-423D-8A81-CE35CE238153}"/>
              </a:ext>
            </a:extLst>
          </p:cNvPr>
          <p:cNvGrpSpPr/>
          <p:nvPr/>
        </p:nvGrpSpPr>
        <p:grpSpPr>
          <a:xfrm>
            <a:off x="1334530" y="3243645"/>
            <a:ext cx="8964821" cy="923330"/>
            <a:chOff x="1334530" y="3243645"/>
            <a:chExt cx="8964821" cy="923330"/>
          </a:xfrm>
        </p:grpSpPr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7D4E74EF-D6B3-4C11-B245-2DBA4C94F6F0}"/>
                </a:ext>
              </a:extLst>
            </p:cNvPr>
            <p:cNvSpPr txBox="1"/>
            <p:nvPr/>
          </p:nvSpPr>
          <p:spPr>
            <a:xfrm>
              <a:off x="8005122" y="3243645"/>
              <a:ext cx="22942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Compartilhamento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12E28F0E-587E-4855-8927-F8DB7BFBFC33}"/>
                </a:ext>
              </a:extLst>
            </p:cNvPr>
            <p:cNvSpPr txBox="1"/>
            <p:nvPr/>
          </p:nvSpPr>
          <p:spPr>
            <a:xfrm>
              <a:off x="1334530" y="3243645"/>
              <a:ext cx="179173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Ganho ou perda de elétrons</a:t>
              </a:r>
            </a:p>
          </p:txBody>
        </p:sp>
      </p:grp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EE7DDACC-F408-49E8-80F0-43644CF33CF0}"/>
              </a:ext>
            </a:extLst>
          </p:cNvPr>
          <p:cNvGrpSpPr/>
          <p:nvPr/>
        </p:nvGrpSpPr>
        <p:grpSpPr>
          <a:xfrm>
            <a:off x="2230395" y="3818238"/>
            <a:ext cx="6775621" cy="939113"/>
            <a:chOff x="2230395" y="3818238"/>
            <a:chExt cx="6775621" cy="939113"/>
          </a:xfrm>
        </p:grpSpPr>
        <p:cxnSp>
          <p:nvCxnSpPr>
            <p:cNvPr id="22" name="Conector de Seta Reta 21">
              <a:extLst>
                <a:ext uri="{FF2B5EF4-FFF2-40B4-BE49-F238E27FC236}">
                  <a16:creationId xmlns:a16="http://schemas.microsoft.com/office/drawing/2014/main" id="{D677F9BA-0259-4D40-82E5-C7D61489DAF9}"/>
                </a:ext>
              </a:extLst>
            </p:cNvPr>
            <p:cNvCxnSpPr/>
            <p:nvPr/>
          </p:nvCxnSpPr>
          <p:spPr>
            <a:xfrm>
              <a:off x="2230395" y="4312508"/>
              <a:ext cx="0" cy="44484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ector de Seta Reta 23">
              <a:extLst>
                <a:ext uri="{FF2B5EF4-FFF2-40B4-BE49-F238E27FC236}">
                  <a16:creationId xmlns:a16="http://schemas.microsoft.com/office/drawing/2014/main" id="{670BD099-574F-4B8D-B6B5-C87D954A137D}"/>
                </a:ext>
              </a:extLst>
            </p:cNvPr>
            <p:cNvCxnSpPr/>
            <p:nvPr/>
          </p:nvCxnSpPr>
          <p:spPr>
            <a:xfrm>
              <a:off x="9006016" y="3818238"/>
              <a:ext cx="0" cy="58076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10E9BFF3-0085-4FD7-A92D-43869172B674}"/>
              </a:ext>
            </a:extLst>
          </p:cNvPr>
          <p:cNvGrpSpPr/>
          <p:nvPr/>
        </p:nvGrpSpPr>
        <p:grpSpPr>
          <a:xfrm>
            <a:off x="1427203" y="4604266"/>
            <a:ext cx="9226374" cy="1498947"/>
            <a:chOff x="1427203" y="4604266"/>
            <a:chExt cx="9226374" cy="1498947"/>
          </a:xfrm>
        </p:grpSpPr>
        <p:grpSp>
          <p:nvGrpSpPr>
            <p:cNvPr id="30" name="Agrupar 29">
              <a:extLst>
                <a:ext uri="{FF2B5EF4-FFF2-40B4-BE49-F238E27FC236}">
                  <a16:creationId xmlns:a16="http://schemas.microsoft.com/office/drawing/2014/main" id="{76A6C602-9FC2-45D5-98D8-6026C9C37C89}"/>
                </a:ext>
              </a:extLst>
            </p:cNvPr>
            <p:cNvGrpSpPr/>
            <p:nvPr/>
          </p:nvGrpSpPr>
          <p:grpSpPr>
            <a:xfrm>
              <a:off x="1427203" y="4902884"/>
              <a:ext cx="2378678" cy="1200329"/>
              <a:chOff x="1427203" y="4902884"/>
              <a:chExt cx="2378678" cy="1200329"/>
            </a:xfrm>
          </p:grpSpPr>
          <p:sp>
            <p:nvSpPr>
              <p:cNvPr id="26" name="CaixaDeTexto 25">
                <a:extLst>
                  <a:ext uri="{FF2B5EF4-FFF2-40B4-BE49-F238E27FC236}">
                    <a16:creationId xmlns:a16="http://schemas.microsoft.com/office/drawing/2014/main" id="{8F7C2378-26FC-4BC1-B02A-ECB8087B2025}"/>
                  </a:ext>
                </a:extLst>
              </p:cNvPr>
              <p:cNvSpPr txBox="1"/>
              <p:nvPr/>
            </p:nvSpPr>
            <p:spPr>
              <a:xfrm>
                <a:off x="1488998" y="4902884"/>
                <a:ext cx="231688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6000" dirty="0"/>
                  <a:t>A   B</a:t>
                </a:r>
              </a:p>
            </p:txBody>
          </p:sp>
          <p:sp>
            <p:nvSpPr>
              <p:cNvPr id="28" name="CaixaDeTexto 27">
                <a:extLst>
                  <a:ext uri="{FF2B5EF4-FFF2-40B4-BE49-F238E27FC236}">
                    <a16:creationId xmlns:a16="http://schemas.microsoft.com/office/drawing/2014/main" id="{FC57BA4C-2E19-4967-AC0F-8EBA205569D9}"/>
                  </a:ext>
                </a:extLst>
              </p:cNvPr>
              <p:cNvSpPr txBox="1"/>
              <p:nvPr/>
            </p:nvSpPr>
            <p:spPr>
              <a:xfrm>
                <a:off x="1427203" y="5733881"/>
                <a:ext cx="9823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METAL</a:t>
                </a:r>
              </a:p>
            </p:txBody>
          </p:sp>
          <p:sp>
            <p:nvSpPr>
              <p:cNvPr id="29" name="CaixaDeTexto 28">
                <a:extLst>
                  <a:ext uri="{FF2B5EF4-FFF2-40B4-BE49-F238E27FC236}">
                    <a16:creationId xmlns:a16="http://schemas.microsoft.com/office/drawing/2014/main" id="{5B5C2645-FFB4-4C28-8B06-1B247BFA661C}"/>
                  </a:ext>
                </a:extLst>
              </p:cNvPr>
              <p:cNvSpPr txBox="1"/>
              <p:nvPr/>
            </p:nvSpPr>
            <p:spPr>
              <a:xfrm>
                <a:off x="2409566" y="5733881"/>
                <a:ext cx="995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AMETAL</a:t>
                </a:r>
              </a:p>
            </p:txBody>
          </p:sp>
        </p:grpSp>
        <p:grpSp>
          <p:nvGrpSpPr>
            <p:cNvPr id="34" name="Agrupar 33">
              <a:extLst>
                <a:ext uri="{FF2B5EF4-FFF2-40B4-BE49-F238E27FC236}">
                  <a16:creationId xmlns:a16="http://schemas.microsoft.com/office/drawing/2014/main" id="{073C2A44-16F3-4403-9E92-820478B6B4B8}"/>
                </a:ext>
              </a:extLst>
            </p:cNvPr>
            <p:cNvGrpSpPr/>
            <p:nvPr/>
          </p:nvGrpSpPr>
          <p:grpSpPr>
            <a:xfrm>
              <a:off x="8204896" y="4604266"/>
              <a:ext cx="2448681" cy="1220924"/>
              <a:chOff x="8204896" y="4604266"/>
              <a:chExt cx="2448681" cy="1220924"/>
            </a:xfrm>
          </p:grpSpPr>
          <p:sp>
            <p:nvSpPr>
              <p:cNvPr id="27" name="CaixaDeTexto 26">
                <a:extLst>
                  <a:ext uri="{FF2B5EF4-FFF2-40B4-BE49-F238E27FC236}">
                    <a16:creationId xmlns:a16="http://schemas.microsoft.com/office/drawing/2014/main" id="{27F95391-4C4C-459F-B257-CBAC73871E5C}"/>
                  </a:ext>
                </a:extLst>
              </p:cNvPr>
              <p:cNvSpPr txBox="1"/>
              <p:nvPr/>
            </p:nvSpPr>
            <p:spPr>
              <a:xfrm>
                <a:off x="8336694" y="4604266"/>
                <a:ext cx="231688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6000" dirty="0"/>
                  <a:t>A   B</a:t>
                </a:r>
              </a:p>
            </p:txBody>
          </p:sp>
          <p:sp>
            <p:nvSpPr>
              <p:cNvPr id="32" name="CaixaDeTexto 31">
                <a:extLst>
                  <a:ext uri="{FF2B5EF4-FFF2-40B4-BE49-F238E27FC236}">
                    <a16:creationId xmlns:a16="http://schemas.microsoft.com/office/drawing/2014/main" id="{02EE6DC9-3F64-4CBC-B79A-0D14A2D9E3BC}"/>
                  </a:ext>
                </a:extLst>
              </p:cNvPr>
              <p:cNvSpPr txBox="1"/>
              <p:nvPr/>
            </p:nvSpPr>
            <p:spPr>
              <a:xfrm>
                <a:off x="8204896" y="5455858"/>
                <a:ext cx="1163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AMETAL</a:t>
                </a:r>
              </a:p>
            </p:txBody>
          </p:sp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9508D739-E530-4183-B42D-9FE3C0CE6608}"/>
                  </a:ext>
                </a:extLst>
              </p:cNvPr>
              <p:cNvSpPr txBox="1"/>
              <p:nvPr/>
            </p:nvSpPr>
            <p:spPr>
              <a:xfrm>
                <a:off x="9330383" y="5445390"/>
                <a:ext cx="1163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AMETAL</a:t>
                </a:r>
              </a:p>
            </p:txBody>
          </p:sp>
        </p:grp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5F708967-52BD-4D26-A2AF-2D3819B7DA8D}"/>
              </a:ext>
            </a:extLst>
          </p:cNvPr>
          <p:cNvSpPr txBox="1"/>
          <p:nvPr/>
        </p:nvSpPr>
        <p:spPr>
          <a:xfrm>
            <a:off x="1050324" y="6240162"/>
            <a:ext cx="113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</a:p>
        </p:txBody>
      </p: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1C131FBE-B8EE-4EFD-BB69-146A1F0CA61E}"/>
              </a:ext>
            </a:extLst>
          </p:cNvPr>
          <p:cNvGrpSpPr/>
          <p:nvPr/>
        </p:nvGrpSpPr>
        <p:grpSpPr>
          <a:xfrm>
            <a:off x="1427203" y="6240162"/>
            <a:ext cx="2119184" cy="369332"/>
            <a:chOff x="1427203" y="6240162"/>
            <a:chExt cx="2119184" cy="369332"/>
          </a:xfrm>
        </p:grpSpPr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A601429A-AA66-4D99-981C-CD67240D41A3}"/>
                </a:ext>
              </a:extLst>
            </p:cNvPr>
            <p:cNvSpPr txBox="1"/>
            <p:nvPr/>
          </p:nvSpPr>
          <p:spPr>
            <a:xfrm>
              <a:off x="1427203" y="6240162"/>
              <a:ext cx="9823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Cátion</a:t>
              </a:r>
            </a:p>
          </p:txBody>
        </p:sp>
        <p:sp>
          <p:nvSpPr>
            <p:cNvPr id="38" name="CaixaDeTexto 37">
              <a:extLst>
                <a:ext uri="{FF2B5EF4-FFF2-40B4-BE49-F238E27FC236}">
                  <a16:creationId xmlns:a16="http://schemas.microsoft.com/office/drawing/2014/main" id="{9B7C0230-6487-4DF5-8941-ABFE41892F21}"/>
                </a:ext>
              </a:extLst>
            </p:cNvPr>
            <p:cNvSpPr txBox="1"/>
            <p:nvPr/>
          </p:nvSpPr>
          <p:spPr>
            <a:xfrm>
              <a:off x="2564024" y="6240162"/>
              <a:ext cx="9823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Ânion</a:t>
              </a:r>
            </a:p>
          </p:txBody>
        </p:sp>
      </p:grpSp>
      <p:grpSp>
        <p:nvGrpSpPr>
          <p:cNvPr id="44" name="Agrupar 43">
            <a:extLst>
              <a:ext uri="{FF2B5EF4-FFF2-40B4-BE49-F238E27FC236}">
                <a16:creationId xmlns:a16="http://schemas.microsoft.com/office/drawing/2014/main" id="{7BB25656-11DB-4854-938C-A6AD3C07DBA2}"/>
              </a:ext>
            </a:extLst>
          </p:cNvPr>
          <p:cNvGrpSpPr/>
          <p:nvPr/>
        </p:nvGrpSpPr>
        <p:grpSpPr>
          <a:xfrm>
            <a:off x="1133990" y="4809872"/>
            <a:ext cx="2106310" cy="376199"/>
            <a:chOff x="4428873" y="3422133"/>
            <a:chExt cx="2106310" cy="376199"/>
          </a:xfrm>
        </p:grpSpPr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6E638906-149A-4C48-B6CF-FFF656C1E891}"/>
                </a:ext>
              </a:extLst>
            </p:cNvPr>
            <p:cNvSpPr txBox="1"/>
            <p:nvPr/>
          </p:nvSpPr>
          <p:spPr>
            <a:xfrm>
              <a:off x="4428873" y="3422133"/>
              <a:ext cx="1136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1A</a:t>
              </a:r>
            </a:p>
          </p:txBody>
        </p:sp>
        <p:sp>
          <p:nvSpPr>
            <p:cNvPr id="42" name="CaixaDeTexto 41">
              <a:extLst>
                <a:ext uri="{FF2B5EF4-FFF2-40B4-BE49-F238E27FC236}">
                  <a16:creationId xmlns:a16="http://schemas.microsoft.com/office/drawing/2014/main" id="{D7EB2646-FCB8-4B89-B658-1E8BA8CEB9B1}"/>
                </a:ext>
              </a:extLst>
            </p:cNvPr>
            <p:cNvSpPr txBox="1"/>
            <p:nvPr/>
          </p:nvSpPr>
          <p:spPr>
            <a:xfrm>
              <a:off x="4929320" y="3429000"/>
              <a:ext cx="1136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2A</a:t>
              </a:r>
            </a:p>
          </p:txBody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5462F3AA-C7C6-426B-8C43-96CFB2841627}"/>
                </a:ext>
              </a:extLst>
            </p:cNvPr>
            <p:cNvSpPr txBox="1"/>
            <p:nvPr/>
          </p:nvSpPr>
          <p:spPr>
            <a:xfrm>
              <a:off x="5398365" y="3429000"/>
              <a:ext cx="1136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3A</a:t>
              </a:r>
            </a:p>
          </p:txBody>
        </p:sp>
      </p:grpSp>
      <p:grpSp>
        <p:nvGrpSpPr>
          <p:cNvPr id="48" name="Agrupar 47">
            <a:extLst>
              <a:ext uri="{FF2B5EF4-FFF2-40B4-BE49-F238E27FC236}">
                <a16:creationId xmlns:a16="http://schemas.microsoft.com/office/drawing/2014/main" id="{AA72B736-DE75-4C76-B625-099D8B92CEC3}"/>
              </a:ext>
            </a:extLst>
          </p:cNvPr>
          <p:cNvGrpSpPr/>
          <p:nvPr/>
        </p:nvGrpSpPr>
        <p:grpSpPr>
          <a:xfrm>
            <a:off x="2671891" y="4816738"/>
            <a:ext cx="1937954" cy="369332"/>
            <a:chOff x="5128054" y="2873974"/>
            <a:chExt cx="1937954" cy="369332"/>
          </a:xfrm>
        </p:grpSpPr>
        <p:sp>
          <p:nvSpPr>
            <p:cNvPr id="45" name="CaixaDeTexto 44">
              <a:extLst>
                <a:ext uri="{FF2B5EF4-FFF2-40B4-BE49-F238E27FC236}">
                  <a16:creationId xmlns:a16="http://schemas.microsoft.com/office/drawing/2014/main" id="{77906250-0E54-40F5-9390-CA150A70FCAF}"/>
                </a:ext>
              </a:extLst>
            </p:cNvPr>
            <p:cNvSpPr txBox="1"/>
            <p:nvPr/>
          </p:nvSpPr>
          <p:spPr>
            <a:xfrm>
              <a:off x="5128054" y="2873974"/>
              <a:ext cx="6178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5A</a:t>
              </a:r>
            </a:p>
          </p:txBody>
        </p:sp>
        <p:sp>
          <p:nvSpPr>
            <p:cNvPr id="46" name="CaixaDeTexto 45">
              <a:extLst>
                <a:ext uri="{FF2B5EF4-FFF2-40B4-BE49-F238E27FC236}">
                  <a16:creationId xmlns:a16="http://schemas.microsoft.com/office/drawing/2014/main" id="{3A24C069-D570-4361-8CC0-976FBAB74A8E}"/>
                </a:ext>
              </a:extLst>
            </p:cNvPr>
            <p:cNvSpPr txBox="1"/>
            <p:nvPr/>
          </p:nvSpPr>
          <p:spPr>
            <a:xfrm>
              <a:off x="5511113" y="2873974"/>
              <a:ext cx="6178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6A</a:t>
              </a:r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B9D6B158-2AF2-4938-8916-778B639787B8}"/>
                </a:ext>
              </a:extLst>
            </p:cNvPr>
            <p:cNvSpPr txBox="1"/>
            <p:nvPr/>
          </p:nvSpPr>
          <p:spPr>
            <a:xfrm>
              <a:off x="5904478" y="2873974"/>
              <a:ext cx="1161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7A</a:t>
              </a:r>
            </a:p>
          </p:txBody>
        </p:sp>
      </p:grpSp>
      <p:grpSp>
        <p:nvGrpSpPr>
          <p:cNvPr id="55" name="Agrupar 54">
            <a:extLst>
              <a:ext uri="{FF2B5EF4-FFF2-40B4-BE49-F238E27FC236}">
                <a16:creationId xmlns:a16="http://schemas.microsoft.com/office/drawing/2014/main" id="{4EFFA558-1CBA-459B-8CA8-02ECFDF7F5A0}"/>
              </a:ext>
            </a:extLst>
          </p:cNvPr>
          <p:cNvGrpSpPr/>
          <p:nvPr/>
        </p:nvGrpSpPr>
        <p:grpSpPr>
          <a:xfrm>
            <a:off x="3448315" y="5122224"/>
            <a:ext cx="6739319" cy="1423597"/>
            <a:chOff x="3448315" y="5122224"/>
            <a:chExt cx="6739319" cy="1423597"/>
          </a:xfrm>
        </p:grpSpPr>
        <p:sp>
          <p:nvSpPr>
            <p:cNvPr id="50" name="CaixaDeTexto 49">
              <a:extLst>
                <a:ext uri="{FF2B5EF4-FFF2-40B4-BE49-F238E27FC236}">
                  <a16:creationId xmlns:a16="http://schemas.microsoft.com/office/drawing/2014/main" id="{00931029-FC1C-4389-A37F-2EBFDB5D77AA}"/>
                </a:ext>
              </a:extLst>
            </p:cNvPr>
            <p:cNvSpPr txBox="1"/>
            <p:nvPr/>
          </p:nvSpPr>
          <p:spPr>
            <a:xfrm>
              <a:off x="4089576" y="5122224"/>
              <a:ext cx="609805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pt-BR" b="0" u="sng" dirty="0">
                  <a:solidFill>
                    <a:schemeClr val="accent1"/>
                  </a:solidFill>
                  <a:effectLst/>
                  <a:latin typeface="Lucida Grande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Cálcio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(Ca):</a:t>
              </a:r>
            </a:p>
            <a:p>
              <a:pPr algn="just"/>
              <a:r>
                <a:rPr lang="pt-BR" b="0" i="0" baseline="-25000" dirty="0">
                  <a:solidFill>
                    <a:srgbClr val="000000"/>
                  </a:solidFill>
                  <a:effectLst/>
                  <a:latin typeface="Lucida Grande"/>
                </a:rPr>
                <a:t>20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Ca = 1s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2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2s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2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2p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6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3s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2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3p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6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4s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2</a:t>
              </a:r>
              <a:endParaRPr lang="pt-BR" b="0" i="0" dirty="0">
                <a:solidFill>
                  <a:srgbClr val="000000"/>
                </a:solidFill>
                <a:effectLst/>
                <a:latin typeface="Lucida Grande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8CC5F213-8C04-4DE5-A49D-87C1CD8C5720}"/>
                </a:ext>
              </a:extLst>
            </p:cNvPr>
            <p:cNvSpPr txBox="1"/>
            <p:nvPr/>
          </p:nvSpPr>
          <p:spPr>
            <a:xfrm>
              <a:off x="4047615" y="5899490"/>
              <a:ext cx="609805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pt-BR" b="0" i="0" u="sng" dirty="0">
                  <a:solidFill>
                    <a:srgbClr val="0070C0"/>
                  </a:solidFill>
                  <a:effectLst/>
                  <a:latin typeface="Lucida Grande"/>
                </a:rPr>
                <a:t>Cloro 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(Cl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-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):</a:t>
              </a:r>
            </a:p>
            <a:p>
              <a:pPr algn="just"/>
              <a:r>
                <a:rPr lang="pt-BR" b="0" i="0" baseline="-25000" dirty="0">
                  <a:solidFill>
                    <a:srgbClr val="000000"/>
                  </a:solidFill>
                  <a:effectLst/>
                  <a:latin typeface="Lucida Grande"/>
                </a:rPr>
                <a:t>17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Cl- = 1s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2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2s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2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2p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6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3s</a:t>
              </a:r>
              <a:r>
                <a:rPr lang="pt-BR" b="0" i="0" baseline="30000" dirty="0">
                  <a:solidFill>
                    <a:srgbClr val="000000"/>
                  </a:solidFill>
                  <a:effectLst/>
                  <a:latin typeface="Lucida Grande"/>
                </a:rPr>
                <a:t>2</a:t>
              </a:r>
              <a:r>
                <a:rPr lang="pt-BR" b="0" i="0" dirty="0">
                  <a:solidFill>
                    <a:srgbClr val="000000"/>
                  </a:solidFill>
                  <a:effectLst/>
                  <a:latin typeface="Lucida Grande"/>
                </a:rPr>
                <a:t> 3p</a:t>
              </a:r>
              <a:r>
                <a:rPr lang="pt-BR" baseline="30000" dirty="0">
                  <a:solidFill>
                    <a:srgbClr val="000000"/>
                  </a:solidFill>
                  <a:latin typeface="Lucida Grande"/>
                </a:rPr>
                <a:t>5</a:t>
              </a:r>
              <a:endParaRPr lang="pt-BR" b="0" i="0" dirty="0">
                <a:solidFill>
                  <a:srgbClr val="000000"/>
                </a:solidFill>
                <a:effectLst/>
                <a:latin typeface="Lucida Grande"/>
              </a:endParaRPr>
            </a:p>
          </p:txBody>
        </p:sp>
        <p:cxnSp>
          <p:nvCxnSpPr>
            <p:cNvPr id="54" name="Conector de Seta Reta 53">
              <a:extLst>
                <a:ext uri="{FF2B5EF4-FFF2-40B4-BE49-F238E27FC236}">
                  <a16:creationId xmlns:a16="http://schemas.microsoft.com/office/drawing/2014/main" id="{261C10DB-9236-44CF-8795-495E5BB2FFB4}"/>
                </a:ext>
              </a:extLst>
            </p:cNvPr>
            <p:cNvCxnSpPr/>
            <p:nvPr/>
          </p:nvCxnSpPr>
          <p:spPr>
            <a:xfrm>
              <a:off x="3448315" y="5899490"/>
              <a:ext cx="49349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Agrupar 60">
            <a:extLst>
              <a:ext uri="{FF2B5EF4-FFF2-40B4-BE49-F238E27FC236}">
                <a16:creationId xmlns:a16="http://schemas.microsoft.com/office/drawing/2014/main" id="{126A3D2E-4352-4F98-A336-3010C0AF0C87}"/>
              </a:ext>
            </a:extLst>
          </p:cNvPr>
          <p:cNvGrpSpPr/>
          <p:nvPr/>
        </p:nvGrpSpPr>
        <p:grpSpPr>
          <a:xfrm>
            <a:off x="9364158" y="4495969"/>
            <a:ext cx="2547554" cy="376496"/>
            <a:chOff x="4623597" y="2468844"/>
            <a:chExt cx="2547554" cy="376496"/>
          </a:xfrm>
        </p:grpSpPr>
        <p:sp>
          <p:nvSpPr>
            <p:cNvPr id="56" name="CaixaDeTexto 55">
              <a:extLst>
                <a:ext uri="{FF2B5EF4-FFF2-40B4-BE49-F238E27FC236}">
                  <a16:creationId xmlns:a16="http://schemas.microsoft.com/office/drawing/2014/main" id="{18D42DED-A265-46BF-B9EB-0FECC1266C6D}"/>
                </a:ext>
              </a:extLst>
            </p:cNvPr>
            <p:cNvSpPr txBox="1"/>
            <p:nvPr/>
          </p:nvSpPr>
          <p:spPr>
            <a:xfrm>
              <a:off x="4623597" y="2472037"/>
              <a:ext cx="11749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4A</a:t>
              </a:r>
            </a:p>
          </p:txBody>
        </p:sp>
        <p:sp>
          <p:nvSpPr>
            <p:cNvPr id="57" name="CaixaDeTexto 56">
              <a:extLst>
                <a:ext uri="{FF2B5EF4-FFF2-40B4-BE49-F238E27FC236}">
                  <a16:creationId xmlns:a16="http://schemas.microsoft.com/office/drawing/2014/main" id="{A15AA42A-D867-4168-ADA6-0876F6AF2755}"/>
                </a:ext>
              </a:extLst>
            </p:cNvPr>
            <p:cNvSpPr txBox="1"/>
            <p:nvPr/>
          </p:nvSpPr>
          <p:spPr>
            <a:xfrm>
              <a:off x="5025040" y="2472037"/>
              <a:ext cx="477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5A</a:t>
              </a:r>
            </a:p>
          </p:txBody>
        </p:sp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id="{C164D84A-80E8-41AE-8873-0FA5F5F91D82}"/>
                </a:ext>
              </a:extLst>
            </p:cNvPr>
            <p:cNvSpPr txBox="1"/>
            <p:nvPr/>
          </p:nvSpPr>
          <p:spPr>
            <a:xfrm>
              <a:off x="5374193" y="2468844"/>
              <a:ext cx="477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6A</a:t>
              </a:r>
            </a:p>
          </p:txBody>
        </p:sp>
        <p:sp>
          <p:nvSpPr>
            <p:cNvPr id="59" name="CaixaDeTexto 58">
              <a:extLst>
                <a:ext uri="{FF2B5EF4-FFF2-40B4-BE49-F238E27FC236}">
                  <a16:creationId xmlns:a16="http://schemas.microsoft.com/office/drawing/2014/main" id="{E6B6554C-B5D1-49A6-90F8-4EC059020917}"/>
                </a:ext>
              </a:extLst>
            </p:cNvPr>
            <p:cNvSpPr txBox="1"/>
            <p:nvPr/>
          </p:nvSpPr>
          <p:spPr>
            <a:xfrm>
              <a:off x="5715114" y="2476008"/>
              <a:ext cx="7011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7A</a:t>
              </a:r>
            </a:p>
          </p:txBody>
        </p:sp>
        <p:sp>
          <p:nvSpPr>
            <p:cNvPr id="60" name="CaixaDeTexto 59">
              <a:extLst>
                <a:ext uri="{FF2B5EF4-FFF2-40B4-BE49-F238E27FC236}">
                  <a16:creationId xmlns:a16="http://schemas.microsoft.com/office/drawing/2014/main" id="{32E62BCD-2476-4A07-9EBC-BDBF2FB97BDC}"/>
                </a:ext>
              </a:extLst>
            </p:cNvPr>
            <p:cNvSpPr txBox="1"/>
            <p:nvPr/>
          </p:nvSpPr>
          <p:spPr>
            <a:xfrm>
              <a:off x="6035546" y="2468844"/>
              <a:ext cx="1135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+ H</a:t>
              </a:r>
            </a:p>
          </p:txBody>
        </p:sp>
      </p:grpSp>
      <p:grpSp>
        <p:nvGrpSpPr>
          <p:cNvPr id="62" name="Agrupar 61">
            <a:extLst>
              <a:ext uri="{FF2B5EF4-FFF2-40B4-BE49-F238E27FC236}">
                <a16:creationId xmlns:a16="http://schemas.microsoft.com/office/drawing/2014/main" id="{59471DB2-2F37-4CDB-9FD5-21A7D3BB48AD}"/>
              </a:ext>
            </a:extLst>
          </p:cNvPr>
          <p:cNvGrpSpPr/>
          <p:nvPr/>
        </p:nvGrpSpPr>
        <p:grpSpPr>
          <a:xfrm>
            <a:off x="6912467" y="4534404"/>
            <a:ext cx="2547554" cy="376496"/>
            <a:chOff x="4623597" y="2468844"/>
            <a:chExt cx="2547554" cy="376496"/>
          </a:xfrm>
        </p:grpSpPr>
        <p:sp>
          <p:nvSpPr>
            <p:cNvPr id="63" name="CaixaDeTexto 62">
              <a:extLst>
                <a:ext uri="{FF2B5EF4-FFF2-40B4-BE49-F238E27FC236}">
                  <a16:creationId xmlns:a16="http://schemas.microsoft.com/office/drawing/2014/main" id="{8F9BE62C-0E3B-413C-9E12-07D732F335BA}"/>
                </a:ext>
              </a:extLst>
            </p:cNvPr>
            <p:cNvSpPr txBox="1"/>
            <p:nvPr/>
          </p:nvSpPr>
          <p:spPr>
            <a:xfrm>
              <a:off x="4623597" y="2472037"/>
              <a:ext cx="11749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4A</a:t>
              </a:r>
            </a:p>
          </p:txBody>
        </p:sp>
        <p:sp>
          <p:nvSpPr>
            <p:cNvPr id="64" name="CaixaDeTexto 63">
              <a:extLst>
                <a:ext uri="{FF2B5EF4-FFF2-40B4-BE49-F238E27FC236}">
                  <a16:creationId xmlns:a16="http://schemas.microsoft.com/office/drawing/2014/main" id="{B2D5FC8A-1D08-4E82-AEC8-631DF7FA417A}"/>
                </a:ext>
              </a:extLst>
            </p:cNvPr>
            <p:cNvSpPr txBox="1"/>
            <p:nvPr/>
          </p:nvSpPr>
          <p:spPr>
            <a:xfrm>
              <a:off x="5025040" y="2472037"/>
              <a:ext cx="477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5A</a:t>
              </a:r>
            </a:p>
          </p:txBody>
        </p:sp>
        <p:sp>
          <p:nvSpPr>
            <p:cNvPr id="65" name="CaixaDeTexto 64">
              <a:extLst>
                <a:ext uri="{FF2B5EF4-FFF2-40B4-BE49-F238E27FC236}">
                  <a16:creationId xmlns:a16="http://schemas.microsoft.com/office/drawing/2014/main" id="{9BD6DF19-DE0B-4332-8BC7-C8134E607442}"/>
                </a:ext>
              </a:extLst>
            </p:cNvPr>
            <p:cNvSpPr txBox="1"/>
            <p:nvPr/>
          </p:nvSpPr>
          <p:spPr>
            <a:xfrm>
              <a:off x="5374193" y="2468844"/>
              <a:ext cx="477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6A</a:t>
              </a:r>
            </a:p>
          </p:txBody>
        </p:sp>
        <p:sp>
          <p:nvSpPr>
            <p:cNvPr id="66" name="CaixaDeTexto 65">
              <a:extLst>
                <a:ext uri="{FF2B5EF4-FFF2-40B4-BE49-F238E27FC236}">
                  <a16:creationId xmlns:a16="http://schemas.microsoft.com/office/drawing/2014/main" id="{1DE9E3C9-11F7-4856-AA70-13F6BF41CEB6}"/>
                </a:ext>
              </a:extLst>
            </p:cNvPr>
            <p:cNvSpPr txBox="1"/>
            <p:nvPr/>
          </p:nvSpPr>
          <p:spPr>
            <a:xfrm>
              <a:off x="5715114" y="2476008"/>
              <a:ext cx="7011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7A</a:t>
              </a:r>
            </a:p>
          </p:txBody>
        </p:sp>
        <p:sp>
          <p:nvSpPr>
            <p:cNvPr id="67" name="CaixaDeTexto 66">
              <a:extLst>
                <a:ext uri="{FF2B5EF4-FFF2-40B4-BE49-F238E27FC236}">
                  <a16:creationId xmlns:a16="http://schemas.microsoft.com/office/drawing/2014/main" id="{5E1AF9EE-E7B8-4803-B49E-90047EB19721}"/>
                </a:ext>
              </a:extLst>
            </p:cNvPr>
            <p:cNvSpPr txBox="1"/>
            <p:nvPr/>
          </p:nvSpPr>
          <p:spPr>
            <a:xfrm>
              <a:off x="6035546" y="2468844"/>
              <a:ext cx="1135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+ H</a:t>
              </a:r>
            </a:p>
          </p:txBody>
        </p:sp>
      </p:grpSp>
      <p:grpSp>
        <p:nvGrpSpPr>
          <p:cNvPr id="78" name="Agrupar 77">
            <a:extLst>
              <a:ext uri="{FF2B5EF4-FFF2-40B4-BE49-F238E27FC236}">
                <a16:creationId xmlns:a16="http://schemas.microsoft.com/office/drawing/2014/main" id="{AE749925-748E-4E5C-B5AC-E9119EB56C8C}"/>
              </a:ext>
            </a:extLst>
          </p:cNvPr>
          <p:cNvGrpSpPr/>
          <p:nvPr/>
        </p:nvGrpSpPr>
        <p:grpSpPr>
          <a:xfrm>
            <a:off x="4186879" y="3612977"/>
            <a:ext cx="2041288" cy="1252324"/>
            <a:chOff x="4186879" y="2906579"/>
            <a:chExt cx="2041288" cy="1958722"/>
          </a:xfrm>
        </p:grpSpPr>
        <p:cxnSp>
          <p:nvCxnSpPr>
            <p:cNvPr id="69" name="Conector de Seta Reta 68">
              <a:extLst>
                <a:ext uri="{FF2B5EF4-FFF2-40B4-BE49-F238E27FC236}">
                  <a16:creationId xmlns:a16="http://schemas.microsoft.com/office/drawing/2014/main" id="{EEFF3A22-7B95-4A02-8A99-F2C6285431E2}"/>
                </a:ext>
              </a:extLst>
            </p:cNvPr>
            <p:cNvCxnSpPr/>
            <p:nvPr/>
          </p:nvCxnSpPr>
          <p:spPr>
            <a:xfrm flipV="1">
              <a:off x="5149516" y="3818238"/>
              <a:ext cx="0" cy="104706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CaixaDeTexto 69">
              <a:extLst>
                <a:ext uri="{FF2B5EF4-FFF2-40B4-BE49-F238E27FC236}">
                  <a16:creationId xmlns:a16="http://schemas.microsoft.com/office/drawing/2014/main" id="{F0104446-9D02-4760-9275-5C69B2F27529}"/>
                </a:ext>
              </a:extLst>
            </p:cNvPr>
            <p:cNvSpPr txBox="1"/>
            <p:nvPr/>
          </p:nvSpPr>
          <p:spPr>
            <a:xfrm>
              <a:off x="4186879" y="3091245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800" dirty="0"/>
                <a:t>Ca</a:t>
              </a:r>
            </a:p>
          </p:txBody>
        </p:sp>
        <p:sp>
          <p:nvSpPr>
            <p:cNvPr id="71" name="CaixaDeTexto 70">
              <a:extLst>
                <a:ext uri="{FF2B5EF4-FFF2-40B4-BE49-F238E27FC236}">
                  <a16:creationId xmlns:a16="http://schemas.microsoft.com/office/drawing/2014/main" id="{440C4E03-A1F6-4696-A679-B4BA43F621EB}"/>
                </a:ext>
              </a:extLst>
            </p:cNvPr>
            <p:cNvSpPr txBox="1"/>
            <p:nvPr/>
          </p:nvSpPr>
          <p:spPr>
            <a:xfrm>
              <a:off x="5313767" y="3102403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800" dirty="0"/>
                <a:t>Cl</a:t>
              </a:r>
            </a:p>
          </p:txBody>
        </p:sp>
        <p:sp>
          <p:nvSpPr>
            <p:cNvPr id="72" name="CaixaDeTexto 71">
              <a:extLst>
                <a:ext uri="{FF2B5EF4-FFF2-40B4-BE49-F238E27FC236}">
                  <a16:creationId xmlns:a16="http://schemas.microsoft.com/office/drawing/2014/main" id="{E2315D2E-54F2-4642-A0D2-57AD9E94BFB5}"/>
                </a:ext>
              </a:extLst>
            </p:cNvPr>
            <p:cNvSpPr txBox="1"/>
            <p:nvPr/>
          </p:nvSpPr>
          <p:spPr>
            <a:xfrm>
              <a:off x="4343027" y="2918608"/>
              <a:ext cx="505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+2</a:t>
              </a:r>
            </a:p>
          </p:txBody>
        </p:sp>
        <p:sp>
          <p:nvSpPr>
            <p:cNvPr id="73" name="CaixaDeTexto 72">
              <a:extLst>
                <a:ext uri="{FF2B5EF4-FFF2-40B4-BE49-F238E27FC236}">
                  <a16:creationId xmlns:a16="http://schemas.microsoft.com/office/drawing/2014/main" id="{EA591D0B-5BF6-4AEA-9A87-571EEDEB7CBD}"/>
                </a:ext>
              </a:extLst>
            </p:cNvPr>
            <p:cNvSpPr txBox="1"/>
            <p:nvPr/>
          </p:nvSpPr>
          <p:spPr>
            <a:xfrm>
              <a:off x="5265646" y="2906579"/>
              <a:ext cx="505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-1</a:t>
              </a:r>
            </a:p>
          </p:txBody>
        </p:sp>
        <p:cxnSp>
          <p:nvCxnSpPr>
            <p:cNvPr id="75" name="Conector de Seta Reta 74">
              <a:extLst>
                <a:ext uri="{FF2B5EF4-FFF2-40B4-BE49-F238E27FC236}">
                  <a16:creationId xmlns:a16="http://schemas.microsoft.com/office/drawing/2014/main" id="{D1B4742B-5A3B-42D4-A2F9-7ABB6D920F12}"/>
                </a:ext>
              </a:extLst>
            </p:cNvPr>
            <p:cNvCxnSpPr/>
            <p:nvPr/>
          </p:nvCxnSpPr>
          <p:spPr>
            <a:xfrm>
              <a:off x="4722153" y="3243645"/>
              <a:ext cx="535274" cy="26278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Conector de Seta Reta 76">
              <a:extLst>
                <a:ext uri="{FF2B5EF4-FFF2-40B4-BE49-F238E27FC236}">
                  <a16:creationId xmlns:a16="http://schemas.microsoft.com/office/drawing/2014/main" id="{5B51722D-4E50-4731-9439-0E6FC6766BF8}"/>
                </a:ext>
              </a:extLst>
            </p:cNvPr>
            <p:cNvCxnSpPr>
              <a:stCxn id="73" idx="1"/>
            </p:cNvCxnSpPr>
            <p:nvPr/>
          </p:nvCxnSpPr>
          <p:spPr>
            <a:xfrm flipH="1">
              <a:off x="4891765" y="3091245"/>
              <a:ext cx="373881" cy="44286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" name="Agrupar 81">
            <a:extLst>
              <a:ext uri="{FF2B5EF4-FFF2-40B4-BE49-F238E27FC236}">
                <a16:creationId xmlns:a16="http://schemas.microsoft.com/office/drawing/2014/main" id="{01269880-1FFC-46B2-96BD-7DAD0E2D08D6}"/>
              </a:ext>
            </a:extLst>
          </p:cNvPr>
          <p:cNvGrpSpPr/>
          <p:nvPr/>
        </p:nvGrpSpPr>
        <p:grpSpPr>
          <a:xfrm>
            <a:off x="4410059" y="2408082"/>
            <a:ext cx="1761706" cy="1020918"/>
            <a:chOff x="4410059" y="2408082"/>
            <a:chExt cx="1761706" cy="1020918"/>
          </a:xfrm>
        </p:grpSpPr>
        <p:cxnSp>
          <p:nvCxnSpPr>
            <p:cNvPr id="80" name="Conector de Seta Reta 79">
              <a:extLst>
                <a:ext uri="{FF2B5EF4-FFF2-40B4-BE49-F238E27FC236}">
                  <a16:creationId xmlns:a16="http://schemas.microsoft.com/office/drawing/2014/main" id="{6E7DB1EA-6A84-4276-99C4-4F4A4C463BD8}"/>
                </a:ext>
              </a:extLst>
            </p:cNvPr>
            <p:cNvCxnSpPr/>
            <p:nvPr/>
          </p:nvCxnSpPr>
          <p:spPr>
            <a:xfrm flipV="1">
              <a:off x="4981074" y="2983832"/>
              <a:ext cx="0" cy="44516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CaixaDeTexto 80">
              <a:extLst>
                <a:ext uri="{FF2B5EF4-FFF2-40B4-BE49-F238E27FC236}">
                  <a16:creationId xmlns:a16="http://schemas.microsoft.com/office/drawing/2014/main" id="{D3B00601-03B9-4D62-B770-9F613687A90C}"/>
                </a:ext>
              </a:extLst>
            </p:cNvPr>
            <p:cNvSpPr txBox="1"/>
            <p:nvPr/>
          </p:nvSpPr>
          <p:spPr>
            <a:xfrm>
              <a:off x="4410059" y="2408082"/>
              <a:ext cx="17617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3200" dirty="0"/>
                <a:t>CaCl2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710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411DDA2-2F94-44FE-9787-27AE2C1F4BDA}"/>
              </a:ext>
            </a:extLst>
          </p:cNvPr>
          <p:cNvSpPr/>
          <p:nvPr/>
        </p:nvSpPr>
        <p:spPr>
          <a:xfrm>
            <a:off x="655017" y="1832923"/>
            <a:ext cx="2673178" cy="679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C477AA9-4856-4419-BD20-FEDBB4950363}"/>
              </a:ext>
            </a:extLst>
          </p:cNvPr>
          <p:cNvSpPr txBox="1"/>
          <p:nvPr/>
        </p:nvSpPr>
        <p:spPr>
          <a:xfrm>
            <a:off x="823892" y="1972679"/>
            <a:ext cx="250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Ligações Covalentes</a:t>
            </a:r>
          </a:p>
        </p:txBody>
      </p:sp>
      <p:sp>
        <p:nvSpPr>
          <p:cNvPr id="4" name="Seta: Pentágono 3">
            <a:extLst>
              <a:ext uri="{FF2B5EF4-FFF2-40B4-BE49-F238E27FC236}">
                <a16:creationId xmlns:a16="http://schemas.microsoft.com/office/drawing/2014/main" id="{B0E13572-3DD6-4E00-B7DB-892A01AA3D9D}"/>
              </a:ext>
            </a:extLst>
          </p:cNvPr>
          <p:cNvSpPr/>
          <p:nvPr/>
        </p:nvSpPr>
        <p:spPr>
          <a:xfrm>
            <a:off x="2842054" y="308919"/>
            <a:ext cx="6956854" cy="67962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DA01C40-A498-4C8D-93CB-58ABE69BAEAF}"/>
              </a:ext>
            </a:extLst>
          </p:cNvPr>
          <p:cNvSpPr txBox="1"/>
          <p:nvPr/>
        </p:nvSpPr>
        <p:spPr>
          <a:xfrm>
            <a:off x="3805881" y="469557"/>
            <a:ext cx="509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LIGAÇÕES QUÍMICAS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9FC340-DE17-49FF-A07B-CC08652EA12A}"/>
              </a:ext>
            </a:extLst>
          </p:cNvPr>
          <p:cNvSpPr txBox="1"/>
          <p:nvPr/>
        </p:nvSpPr>
        <p:spPr>
          <a:xfrm>
            <a:off x="823892" y="3356927"/>
            <a:ext cx="2294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Compartilhamento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E98E464-8DD3-4734-A9B8-E9735CCBA9C4}"/>
              </a:ext>
            </a:extLst>
          </p:cNvPr>
          <p:cNvSpPr txBox="1"/>
          <p:nvPr/>
        </p:nvSpPr>
        <p:spPr>
          <a:xfrm>
            <a:off x="1011312" y="4485212"/>
            <a:ext cx="2316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/>
              <a:t>A   B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1861028E-C316-4520-9F9C-AE93ABB548BC}"/>
              </a:ext>
            </a:extLst>
          </p:cNvPr>
          <p:cNvGrpSpPr/>
          <p:nvPr/>
        </p:nvGrpSpPr>
        <p:grpSpPr>
          <a:xfrm>
            <a:off x="2054418" y="4345456"/>
            <a:ext cx="2547554" cy="376496"/>
            <a:chOff x="4623597" y="2468844"/>
            <a:chExt cx="2547554" cy="376496"/>
          </a:xfrm>
        </p:grpSpPr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53F85A71-DB49-40A1-A1F9-0CD5A8C976DC}"/>
                </a:ext>
              </a:extLst>
            </p:cNvPr>
            <p:cNvSpPr txBox="1"/>
            <p:nvPr/>
          </p:nvSpPr>
          <p:spPr>
            <a:xfrm>
              <a:off x="4623597" y="2472037"/>
              <a:ext cx="11749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4A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27FC9DA9-095C-46ED-B79F-EB4090B5D10E}"/>
                </a:ext>
              </a:extLst>
            </p:cNvPr>
            <p:cNvSpPr txBox="1"/>
            <p:nvPr/>
          </p:nvSpPr>
          <p:spPr>
            <a:xfrm>
              <a:off x="5025040" y="2472037"/>
              <a:ext cx="477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5A</a:t>
              </a:r>
            </a:p>
          </p:txBody>
        </p: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9C7CC648-FF10-45FE-8214-D5188651A1D1}"/>
                </a:ext>
              </a:extLst>
            </p:cNvPr>
            <p:cNvSpPr txBox="1"/>
            <p:nvPr/>
          </p:nvSpPr>
          <p:spPr>
            <a:xfrm>
              <a:off x="5374193" y="2468844"/>
              <a:ext cx="477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6A</a:t>
              </a:r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0FBB00C6-F740-457C-920F-CA0FC9D98A4C}"/>
                </a:ext>
              </a:extLst>
            </p:cNvPr>
            <p:cNvSpPr txBox="1"/>
            <p:nvPr/>
          </p:nvSpPr>
          <p:spPr>
            <a:xfrm>
              <a:off x="5715114" y="2476008"/>
              <a:ext cx="7011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7A</a:t>
              </a:r>
            </a:p>
          </p:txBody>
        </p:sp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7D6BE32F-9984-4587-BE09-D196A6791768}"/>
                </a:ext>
              </a:extLst>
            </p:cNvPr>
            <p:cNvSpPr txBox="1"/>
            <p:nvPr/>
          </p:nvSpPr>
          <p:spPr>
            <a:xfrm>
              <a:off x="6035546" y="2468844"/>
              <a:ext cx="1135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+ H</a:t>
              </a: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2F98177-CFE4-4CB8-B0A7-C8368DDF5185}"/>
              </a:ext>
            </a:extLst>
          </p:cNvPr>
          <p:cNvGrpSpPr/>
          <p:nvPr/>
        </p:nvGrpSpPr>
        <p:grpSpPr>
          <a:xfrm>
            <a:off x="0" y="4325745"/>
            <a:ext cx="2547554" cy="376496"/>
            <a:chOff x="4623597" y="2468844"/>
            <a:chExt cx="2547554" cy="376496"/>
          </a:xfrm>
        </p:grpSpPr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B8E77D33-D2D3-4600-A737-C3C1A13BD8DC}"/>
                </a:ext>
              </a:extLst>
            </p:cNvPr>
            <p:cNvSpPr txBox="1"/>
            <p:nvPr/>
          </p:nvSpPr>
          <p:spPr>
            <a:xfrm>
              <a:off x="4623597" y="2472037"/>
              <a:ext cx="11749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4A</a:t>
              </a:r>
            </a:p>
          </p:txBody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853A07DF-3210-460A-9345-DA62DDFDA663}"/>
                </a:ext>
              </a:extLst>
            </p:cNvPr>
            <p:cNvSpPr txBox="1"/>
            <p:nvPr/>
          </p:nvSpPr>
          <p:spPr>
            <a:xfrm>
              <a:off x="5025040" y="2472037"/>
              <a:ext cx="477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5A</a:t>
              </a:r>
            </a:p>
          </p:txBody>
        </p: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E7A2D8AF-B1EC-44D4-94CB-4EE27B703DD0}"/>
                </a:ext>
              </a:extLst>
            </p:cNvPr>
            <p:cNvSpPr txBox="1"/>
            <p:nvPr/>
          </p:nvSpPr>
          <p:spPr>
            <a:xfrm>
              <a:off x="5374193" y="2468844"/>
              <a:ext cx="477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6A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9F4C9702-614E-484F-8A91-A514DD480C6D}"/>
                </a:ext>
              </a:extLst>
            </p:cNvPr>
            <p:cNvSpPr txBox="1"/>
            <p:nvPr/>
          </p:nvSpPr>
          <p:spPr>
            <a:xfrm>
              <a:off x="5715114" y="2476008"/>
              <a:ext cx="7011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7A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268AACDF-5B62-4241-AC2C-8E0DCEF9D0F8}"/>
                </a:ext>
              </a:extLst>
            </p:cNvPr>
            <p:cNvSpPr txBox="1"/>
            <p:nvPr/>
          </p:nvSpPr>
          <p:spPr>
            <a:xfrm>
              <a:off x="6035546" y="2468844"/>
              <a:ext cx="1135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+ H</a:t>
              </a:r>
            </a:p>
          </p:txBody>
        </p: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0446EB9-CEAC-48D4-9179-7220FB868F16}"/>
              </a:ext>
            </a:extLst>
          </p:cNvPr>
          <p:cNvSpPr txBox="1"/>
          <p:nvPr/>
        </p:nvSpPr>
        <p:spPr>
          <a:xfrm>
            <a:off x="899145" y="5316209"/>
            <a:ext cx="99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AMETAL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67AF8388-B120-4E0C-90B8-1FA1A8640E6D}"/>
              </a:ext>
            </a:extLst>
          </p:cNvPr>
          <p:cNvSpPr txBox="1"/>
          <p:nvPr/>
        </p:nvSpPr>
        <p:spPr>
          <a:xfrm>
            <a:off x="1937905" y="5350207"/>
            <a:ext cx="99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AMETAL</a:t>
            </a:r>
          </a:p>
        </p:txBody>
      </p: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BE0C3B09-8288-4CE2-8E69-978DA7D3A96C}"/>
              </a:ext>
            </a:extLst>
          </p:cNvPr>
          <p:cNvCxnSpPr/>
          <p:nvPr/>
        </p:nvCxnSpPr>
        <p:spPr>
          <a:xfrm>
            <a:off x="1971006" y="2645137"/>
            <a:ext cx="0" cy="5255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58948A26-D527-4D1B-8397-EF1AB3123212}"/>
              </a:ext>
            </a:extLst>
          </p:cNvPr>
          <p:cNvCxnSpPr/>
          <p:nvPr/>
        </p:nvCxnSpPr>
        <p:spPr>
          <a:xfrm>
            <a:off x="1991606" y="3800217"/>
            <a:ext cx="0" cy="5255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3009FE75-E6C6-4D81-8298-ED84589F39AC}"/>
              </a:ext>
            </a:extLst>
          </p:cNvPr>
          <p:cNvSpPr txBox="1"/>
          <p:nvPr/>
        </p:nvSpPr>
        <p:spPr>
          <a:xfrm>
            <a:off x="3043910" y="5304038"/>
            <a:ext cx="62804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0" i="0" dirty="0">
                <a:solidFill>
                  <a:srgbClr val="000000"/>
                </a:solidFill>
                <a:effectLst/>
                <a:latin typeface="ProximaNova"/>
              </a:rPr>
              <a:t>Exemplo:</a:t>
            </a:r>
          </a:p>
          <a:p>
            <a:r>
              <a:rPr lang="pt-BR" sz="2400" b="0" i="0" dirty="0">
                <a:solidFill>
                  <a:srgbClr val="000000"/>
                </a:solidFill>
                <a:effectLst/>
                <a:latin typeface="ProximaNova"/>
              </a:rPr>
              <a:t>Carbono (6) = 1s2, 2s2, 2p2</a:t>
            </a:r>
          </a:p>
          <a:p>
            <a:r>
              <a:rPr lang="pl-PL" sz="2400" i="0" dirty="0">
                <a:solidFill>
                  <a:srgbClr val="000000"/>
                </a:solidFill>
                <a:effectLst/>
                <a:latin typeface="ProximaNova"/>
              </a:rPr>
              <a:t>Flúor </a:t>
            </a:r>
            <a:r>
              <a:rPr lang="pt-BR" sz="2400" i="0" dirty="0">
                <a:solidFill>
                  <a:srgbClr val="000000"/>
                </a:solidFill>
                <a:effectLst/>
                <a:latin typeface="ProximaNova"/>
              </a:rPr>
              <a:t>(9) </a:t>
            </a:r>
            <a:r>
              <a:rPr lang="pt-BR" sz="2400" dirty="0">
                <a:solidFill>
                  <a:srgbClr val="000000"/>
                </a:solidFill>
                <a:latin typeface="ProximaNova"/>
              </a:rPr>
              <a:t>=</a:t>
            </a:r>
            <a:r>
              <a:rPr lang="pl-PL" sz="2400" i="0" dirty="0">
                <a:solidFill>
                  <a:srgbClr val="000000"/>
                </a:solidFill>
                <a:effectLst/>
                <a:latin typeface="ProximaNova"/>
              </a:rPr>
              <a:t> 1s2 2s2 2p5</a:t>
            </a:r>
            <a:endParaRPr lang="pt-BR" sz="2400" dirty="0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B03D000D-4166-490B-AEF2-268DDE303098}"/>
              </a:ext>
            </a:extLst>
          </p:cNvPr>
          <p:cNvSpPr txBox="1"/>
          <p:nvPr/>
        </p:nvSpPr>
        <p:spPr>
          <a:xfrm>
            <a:off x="8027922" y="2813549"/>
            <a:ext cx="505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C</a:t>
            </a:r>
          </a:p>
        </p:txBody>
      </p: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5C915BE9-C35E-4031-A81B-826D8089E160}"/>
              </a:ext>
            </a:extLst>
          </p:cNvPr>
          <p:cNvGrpSpPr/>
          <p:nvPr/>
        </p:nvGrpSpPr>
        <p:grpSpPr>
          <a:xfrm>
            <a:off x="6600518" y="1296251"/>
            <a:ext cx="3708368" cy="4121351"/>
            <a:chOff x="6607830" y="1364873"/>
            <a:chExt cx="3708368" cy="4121351"/>
          </a:xfrm>
        </p:grpSpPr>
        <p:grpSp>
          <p:nvGrpSpPr>
            <p:cNvPr id="34" name="Agrupar 33">
              <a:extLst>
                <a:ext uri="{FF2B5EF4-FFF2-40B4-BE49-F238E27FC236}">
                  <a16:creationId xmlns:a16="http://schemas.microsoft.com/office/drawing/2014/main" id="{7FE0C84E-B28B-4393-8A7B-8CEB428C8512}"/>
                </a:ext>
              </a:extLst>
            </p:cNvPr>
            <p:cNvGrpSpPr/>
            <p:nvPr/>
          </p:nvGrpSpPr>
          <p:grpSpPr>
            <a:xfrm>
              <a:off x="6607830" y="2423976"/>
              <a:ext cx="1902183" cy="2061236"/>
              <a:chOff x="8272102" y="3124993"/>
              <a:chExt cx="1902183" cy="2061236"/>
            </a:xfrm>
          </p:grpSpPr>
          <p:sp>
            <p:nvSpPr>
              <p:cNvPr id="28" name="CaixaDeTexto 27">
                <a:extLst>
                  <a:ext uri="{FF2B5EF4-FFF2-40B4-BE49-F238E27FC236}">
                    <a16:creationId xmlns:a16="http://schemas.microsoft.com/office/drawing/2014/main" id="{8CF2787B-7F19-4A5F-A4E3-897112D0F81D}"/>
                  </a:ext>
                </a:extLst>
              </p:cNvPr>
              <p:cNvSpPr txBox="1"/>
              <p:nvPr/>
            </p:nvSpPr>
            <p:spPr>
              <a:xfrm>
                <a:off x="8821221" y="3576015"/>
                <a:ext cx="50532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4400" dirty="0"/>
                  <a:t>F</a:t>
                </a:r>
              </a:p>
            </p:txBody>
          </p:sp>
          <p:sp>
            <p:nvSpPr>
              <p:cNvPr id="30" name="CaixaDeTexto 29">
                <a:extLst>
                  <a:ext uri="{FF2B5EF4-FFF2-40B4-BE49-F238E27FC236}">
                    <a16:creationId xmlns:a16="http://schemas.microsoft.com/office/drawing/2014/main" id="{877D35B7-7FC5-49FF-AE50-399DA49955FE}"/>
                  </a:ext>
                </a:extLst>
              </p:cNvPr>
              <p:cNvSpPr txBox="1"/>
              <p:nvPr/>
            </p:nvSpPr>
            <p:spPr>
              <a:xfrm>
                <a:off x="8272102" y="3513935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31" name="CaixaDeTexto 30">
                <a:extLst>
                  <a:ext uri="{FF2B5EF4-FFF2-40B4-BE49-F238E27FC236}">
                    <a16:creationId xmlns:a16="http://schemas.microsoft.com/office/drawing/2014/main" id="{808BA3A6-99DC-4F88-BAF4-96F61FC66615}"/>
                  </a:ext>
                </a:extLst>
              </p:cNvPr>
              <p:cNvSpPr txBox="1"/>
              <p:nvPr/>
            </p:nvSpPr>
            <p:spPr>
              <a:xfrm rot="5400000">
                <a:off x="8756294" y="4412042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32" name="CaixaDeTexto 31">
                <a:extLst>
                  <a:ext uri="{FF2B5EF4-FFF2-40B4-BE49-F238E27FC236}">
                    <a16:creationId xmlns:a16="http://schemas.microsoft.com/office/drawing/2014/main" id="{7EEB3383-EEBF-4999-BCCA-36719D22F39D}"/>
                  </a:ext>
                </a:extLst>
              </p:cNvPr>
              <p:cNvSpPr txBox="1"/>
              <p:nvPr/>
            </p:nvSpPr>
            <p:spPr>
              <a:xfrm rot="5400000">
                <a:off x="8756293" y="3252849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62087F2A-5D92-48E6-BC97-9B12BEE81307}"/>
                  </a:ext>
                </a:extLst>
              </p:cNvPr>
              <p:cNvSpPr txBox="1"/>
              <p:nvPr/>
            </p:nvSpPr>
            <p:spPr>
              <a:xfrm>
                <a:off x="9272242" y="3522749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</p:grpSp>
        <p:grpSp>
          <p:nvGrpSpPr>
            <p:cNvPr id="35" name="Agrupar 34">
              <a:extLst>
                <a:ext uri="{FF2B5EF4-FFF2-40B4-BE49-F238E27FC236}">
                  <a16:creationId xmlns:a16="http://schemas.microsoft.com/office/drawing/2014/main" id="{16107E7B-61F7-4AD9-8C7A-12D3F95DC077}"/>
                </a:ext>
              </a:extLst>
            </p:cNvPr>
            <p:cNvGrpSpPr/>
            <p:nvPr/>
          </p:nvGrpSpPr>
          <p:grpSpPr>
            <a:xfrm>
              <a:off x="7478803" y="3424988"/>
              <a:ext cx="1902183" cy="2061236"/>
              <a:chOff x="8272102" y="3124993"/>
              <a:chExt cx="1902183" cy="2061236"/>
            </a:xfrm>
          </p:grpSpPr>
          <p:sp>
            <p:nvSpPr>
              <p:cNvPr id="36" name="CaixaDeTexto 35">
                <a:extLst>
                  <a:ext uri="{FF2B5EF4-FFF2-40B4-BE49-F238E27FC236}">
                    <a16:creationId xmlns:a16="http://schemas.microsoft.com/office/drawing/2014/main" id="{12E3F155-B4B3-4BD2-A771-94D5C84F56E9}"/>
                  </a:ext>
                </a:extLst>
              </p:cNvPr>
              <p:cNvSpPr txBox="1"/>
              <p:nvPr/>
            </p:nvSpPr>
            <p:spPr>
              <a:xfrm>
                <a:off x="8821221" y="3576015"/>
                <a:ext cx="50532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4400" dirty="0"/>
                  <a:t>F</a:t>
                </a:r>
              </a:p>
            </p:txBody>
          </p:sp>
          <p:sp>
            <p:nvSpPr>
              <p:cNvPr id="37" name="CaixaDeTexto 36">
                <a:extLst>
                  <a:ext uri="{FF2B5EF4-FFF2-40B4-BE49-F238E27FC236}">
                    <a16:creationId xmlns:a16="http://schemas.microsoft.com/office/drawing/2014/main" id="{2DC64627-818F-4288-AFC2-1088F2DABC37}"/>
                  </a:ext>
                </a:extLst>
              </p:cNvPr>
              <p:cNvSpPr txBox="1"/>
              <p:nvPr/>
            </p:nvSpPr>
            <p:spPr>
              <a:xfrm>
                <a:off x="8272102" y="3513935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38" name="CaixaDeTexto 37">
                <a:extLst>
                  <a:ext uri="{FF2B5EF4-FFF2-40B4-BE49-F238E27FC236}">
                    <a16:creationId xmlns:a16="http://schemas.microsoft.com/office/drawing/2014/main" id="{BB2A8A4E-3680-484C-9596-19425522B97A}"/>
                  </a:ext>
                </a:extLst>
              </p:cNvPr>
              <p:cNvSpPr txBox="1"/>
              <p:nvPr/>
            </p:nvSpPr>
            <p:spPr>
              <a:xfrm rot="5400000">
                <a:off x="8756294" y="4412042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39" name="CaixaDeTexto 38">
                <a:extLst>
                  <a:ext uri="{FF2B5EF4-FFF2-40B4-BE49-F238E27FC236}">
                    <a16:creationId xmlns:a16="http://schemas.microsoft.com/office/drawing/2014/main" id="{066EB54A-2FF1-41F9-9DBD-384CA27FE98B}"/>
                  </a:ext>
                </a:extLst>
              </p:cNvPr>
              <p:cNvSpPr txBox="1"/>
              <p:nvPr/>
            </p:nvSpPr>
            <p:spPr>
              <a:xfrm rot="5400000">
                <a:off x="8756293" y="3252849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40" name="CaixaDeTexto 39">
                <a:extLst>
                  <a:ext uri="{FF2B5EF4-FFF2-40B4-BE49-F238E27FC236}">
                    <a16:creationId xmlns:a16="http://schemas.microsoft.com/office/drawing/2014/main" id="{7C9B99EC-87FF-4793-87EE-C2C9AF8F9C03}"/>
                  </a:ext>
                </a:extLst>
              </p:cNvPr>
              <p:cNvSpPr txBox="1"/>
              <p:nvPr/>
            </p:nvSpPr>
            <p:spPr>
              <a:xfrm>
                <a:off x="9272242" y="3522749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</p:grp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417777FC-5091-43DF-87DE-595382DB81C3}"/>
                </a:ext>
              </a:extLst>
            </p:cNvPr>
            <p:cNvGrpSpPr/>
            <p:nvPr/>
          </p:nvGrpSpPr>
          <p:grpSpPr>
            <a:xfrm>
              <a:off x="8414015" y="2376435"/>
              <a:ext cx="1902183" cy="2061236"/>
              <a:chOff x="8272102" y="3124993"/>
              <a:chExt cx="1902183" cy="2061236"/>
            </a:xfrm>
          </p:grpSpPr>
          <p:sp>
            <p:nvSpPr>
              <p:cNvPr id="42" name="CaixaDeTexto 41">
                <a:extLst>
                  <a:ext uri="{FF2B5EF4-FFF2-40B4-BE49-F238E27FC236}">
                    <a16:creationId xmlns:a16="http://schemas.microsoft.com/office/drawing/2014/main" id="{D44E9B5F-9F37-4B47-971F-5DCD32619B52}"/>
                  </a:ext>
                </a:extLst>
              </p:cNvPr>
              <p:cNvSpPr txBox="1"/>
              <p:nvPr/>
            </p:nvSpPr>
            <p:spPr>
              <a:xfrm>
                <a:off x="8821221" y="3576015"/>
                <a:ext cx="50532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4400" dirty="0"/>
                  <a:t>F</a:t>
                </a:r>
              </a:p>
            </p:txBody>
          </p:sp>
          <p:sp>
            <p:nvSpPr>
              <p:cNvPr id="43" name="CaixaDeTexto 42">
                <a:extLst>
                  <a:ext uri="{FF2B5EF4-FFF2-40B4-BE49-F238E27FC236}">
                    <a16:creationId xmlns:a16="http://schemas.microsoft.com/office/drawing/2014/main" id="{B1F7C03B-2004-4FEB-A5E9-88D0DDC79EF8}"/>
                  </a:ext>
                </a:extLst>
              </p:cNvPr>
              <p:cNvSpPr txBox="1"/>
              <p:nvPr/>
            </p:nvSpPr>
            <p:spPr>
              <a:xfrm>
                <a:off x="8272102" y="3513935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44" name="CaixaDeTexto 43">
                <a:extLst>
                  <a:ext uri="{FF2B5EF4-FFF2-40B4-BE49-F238E27FC236}">
                    <a16:creationId xmlns:a16="http://schemas.microsoft.com/office/drawing/2014/main" id="{010088C0-255A-4518-BE8C-CE27361F2506}"/>
                  </a:ext>
                </a:extLst>
              </p:cNvPr>
              <p:cNvSpPr txBox="1"/>
              <p:nvPr/>
            </p:nvSpPr>
            <p:spPr>
              <a:xfrm rot="5400000">
                <a:off x="8756294" y="4412042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45" name="CaixaDeTexto 44">
                <a:extLst>
                  <a:ext uri="{FF2B5EF4-FFF2-40B4-BE49-F238E27FC236}">
                    <a16:creationId xmlns:a16="http://schemas.microsoft.com/office/drawing/2014/main" id="{527074B5-EA98-434B-9036-86EE0238D78B}"/>
                  </a:ext>
                </a:extLst>
              </p:cNvPr>
              <p:cNvSpPr txBox="1"/>
              <p:nvPr/>
            </p:nvSpPr>
            <p:spPr>
              <a:xfrm rot="5400000">
                <a:off x="8756293" y="3252849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46" name="CaixaDeTexto 45">
                <a:extLst>
                  <a:ext uri="{FF2B5EF4-FFF2-40B4-BE49-F238E27FC236}">
                    <a16:creationId xmlns:a16="http://schemas.microsoft.com/office/drawing/2014/main" id="{F69AF1E8-5C7A-4F80-BEFA-9858252482D6}"/>
                  </a:ext>
                </a:extLst>
              </p:cNvPr>
              <p:cNvSpPr txBox="1"/>
              <p:nvPr/>
            </p:nvSpPr>
            <p:spPr>
              <a:xfrm>
                <a:off x="9272242" y="3522749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</p:grpSp>
        <p:grpSp>
          <p:nvGrpSpPr>
            <p:cNvPr id="47" name="Agrupar 46">
              <a:extLst>
                <a:ext uri="{FF2B5EF4-FFF2-40B4-BE49-F238E27FC236}">
                  <a16:creationId xmlns:a16="http://schemas.microsoft.com/office/drawing/2014/main" id="{3A3A13B8-29DC-4F53-BE48-A772F1A14FE0}"/>
                </a:ext>
              </a:extLst>
            </p:cNvPr>
            <p:cNvGrpSpPr/>
            <p:nvPr/>
          </p:nvGrpSpPr>
          <p:grpSpPr>
            <a:xfrm>
              <a:off x="7509525" y="1364873"/>
              <a:ext cx="1902183" cy="2061236"/>
              <a:chOff x="8272102" y="3124993"/>
              <a:chExt cx="1902183" cy="2061236"/>
            </a:xfrm>
          </p:grpSpPr>
          <p:sp>
            <p:nvSpPr>
              <p:cNvPr id="48" name="CaixaDeTexto 47">
                <a:extLst>
                  <a:ext uri="{FF2B5EF4-FFF2-40B4-BE49-F238E27FC236}">
                    <a16:creationId xmlns:a16="http://schemas.microsoft.com/office/drawing/2014/main" id="{DFD10230-C42F-4B63-98CA-CEB037661960}"/>
                  </a:ext>
                </a:extLst>
              </p:cNvPr>
              <p:cNvSpPr txBox="1"/>
              <p:nvPr/>
            </p:nvSpPr>
            <p:spPr>
              <a:xfrm>
                <a:off x="8821221" y="3576015"/>
                <a:ext cx="50532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4400" dirty="0"/>
                  <a:t>F</a:t>
                </a:r>
              </a:p>
            </p:txBody>
          </p:sp>
          <p:sp>
            <p:nvSpPr>
              <p:cNvPr id="49" name="CaixaDeTexto 48">
                <a:extLst>
                  <a:ext uri="{FF2B5EF4-FFF2-40B4-BE49-F238E27FC236}">
                    <a16:creationId xmlns:a16="http://schemas.microsoft.com/office/drawing/2014/main" id="{C7E5F017-15CF-43D0-8EA9-5D3DB83BAF74}"/>
                  </a:ext>
                </a:extLst>
              </p:cNvPr>
              <p:cNvSpPr txBox="1"/>
              <p:nvPr/>
            </p:nvSpPr>
            <p:spPr>
              <a:xfrm>
                <a:off x="8272102" y="3513935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id="{DFA933ED-117F-4CCE-9774-DE810F4FC810}"/>
                  </a:ext>
                </a:extLst>
              </p:cNvPr>
              <p:cNvSpPr txBox="1"/>
              <p:nvPr/>
            </p:nvSpPr>
            <p:spPr>
              <a:xfrm rot="5400000">
                <a:off x="8756294" y="4412042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51" name="CaixaDeTexto 50">
                <a:extLst>
                  <a:ext uri="{FF2B5EF4-FFF2-40B4-BE49-F238E27FC236}">
                    <a16:creationId xmlns:a16="http://schemas.microsoft.com/office/drawing/2014/main" id="{EBC6BB90-C453-4C1B-8ADB-1378103BA2AC}"/>
                  </a:ext>
                </a:extLst>
              </p:cNvPr>
              <p:cNvSpPr txBox="1"/>
              <p:nvPr/>
            </p:nvSpPr>
            <p:spPr>
              <a:xfrm rot="5400000">
                <a:off x="8756293" y="3252849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  <p:sp>
            <p:nvSpPr>
              <p:cNvPr id="52" name="CaixaDeTexto 51">
                <a:extLst>
                  <a:ext uri="{FF2B5EF4-FFF2-40B4-BE49-F238E27FC236}">
                    <a16:creationId xmlns:a16="http://schemas.microsoft.com/office/drawing/2014/main" id="{A33577EC-0012-487E-8B11-474FEA0C989C}"/>
                  </a:ext>
                </a:extLst>
              </p:cNvPr>
              <p:cNvSpPr txBox="1"/>
              <p:nvPr/>
            </p:nvSpPr>
            <p:spPr>
              <a:xfrm>
                <a:off x="9272242" y="3522749"/>
                <a:ext cx="9020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dirty="0">
                    <a:solidFill>
                      <a:srgbClr val="00B050"/>
                    </a:solidFill>
                  </a:rPr>
                  <a:t>. .</a:t>
                </a:r>
              </a:p>
            </p:txBody>
          </p:sp>
        </p:grpSp>
      </p:grp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9957B5E4-EB27-4604-B011-07AD36FC3BD0}"/>
              </a:ext>
            </a:extLst>
          </p:cNvPr>
          <p:cNvSpPr txBox="1"/>
          <p:nvPr/>
        </p:nvSpPr>
        <p:spPr>
          <a:xfrm>
            <a:off x="8995342" y="5115672"/>
            <a:ext cx="818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C</a:t>
            </a:r>
          </a:p>
        </p:txBody>
      </p: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E97CBE2A-DAC8-4F45-B05E-BCDF7D911C88}"/>
              </a:ext>
            </a:extLst>
          </p:cNvPr>
          <p:cNvCxnSpPr>
            <a:cxnSpLocks/>
            <a:endCxn id="54" idx="1"/>
          </p:cNvCxnSpPr>
          <p:nvPr/>
        </p:nvCxnSpPr>
        <p:spPr>
          <a:xfrm flipV="1">
            <a:off x="8802559" y="5408060"/>
            <a:ext cx="192783" cy="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6BE1E629-CBC0-4536-B59F-B1C0D8363FAA}"/>
              </a:ext>
            </a:extLst>
          </p:cNvPr>
          <p:cNvCxnSpPr>
            <a:cxnSpLocks/>
          </p:cNvCxnSpPr>
          <p:nvPr/>
        </p:nvCxnSpPr>
        <p:spPr>
          <a:xfrm flipV="1">
            <a:off x="9373674" y="5425788"/>
            <a:ext cx="192783" cy="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Conector reto 61">
            <a:extLst>
              <a:ext uri="{FF2B5EF4-FFF2-40B4-BE49-F238E27FC236}">
                <a16:creationId xmlns:a16="http://schemas.microsoft.com/office/drawing/2014/main" id="{4BAA02B8-3519-4FE1-BFC9-9CA6C87F0E13}"/>
              </a:ext>
            </a:extLst>
          </p:cNvPr>
          <p:cNvCxnSpPr/>
          <p:nvPr/>
        </p:nvCxnSpPr>
        <p:spPr>
          <a:xfrm>
            <a:off x="9208482" y="5607895"/>
            <a:ext cx="0" cy="15227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2FBDC78C-38BF-4684-A4E7-88B3E27DD8C0}"/>
              </a:ext>
            </a:extLst>
          </p:cNvPr>
          <p:cNvCxnSpPr/>
          <p:nvPr/>
        </p:nvCxnSpPr>
        <p:spPr>
          <a:xfrm>
            <a:off x="9208482" y="522170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30B99A3D-DD3D-472D-900B-3B0A6DF6FA22}"/>
              </a:ext>
            </a:extLst>
          </p:cNvPr>
          <p:cNvCxnSpPr/>
          <p:nvPr/>
        </p:nvCxnSpPr>
        <p:spPr>
          <a:xfrm flipV="1">
            <a:off x="9208482" y="5033595"/>
            <a:ext cx="0" cy="1827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232F2A8D-2D4F-4BDC-8B8D-264B2EE8133D}"/>
              </a:ext>
            </a:extLst>
          </p:cNvPr>
          <p:cNvSpPr txBox="1"/>
          <p:nvPr/>
        </p:nvSpPr>
        <p:spPr>
          <a:xfrm>
            <a:off x="8523703" y="5183028"/>
            <a:ext cx="1253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F</a:t>
            </a: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5263E0D4-0473-4794-9E36-3B468A648F08}"/>
              </a:ext>
            </a:extLst>
          </p:cNvPr>
          <p:cNvSpPr txBox="1"/>
          <p:nvPr/>
        </p:nvSpPr>
        <p:spPr>
          <a:xfrm>
            <a:off x="9055485" y="5782524"/>
            <a:ext cx="1253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F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A4C32DBB-D48D-4F09-A683-FE0AF5A1D419}"/>
              </a:ext>
            </a:extLst>
          </p:cNvPr>
          <p:cNvSpPr txBox="1"/>
          <p:nvPr/>
        </p:nvSpPr>
        <p:spPr>
          <a:xfrm>
            <a:off x="9597468" y="5216320"/>
            <a:ext cx="1253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F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50E41D25-6034-483A-801E-677F4E741E1F}"/>
              </a:ext>
            </a:extLst>
          </p:cNvPr>
          <p:cNvSpPr txBox="1"/>
          <p:nvPr/>
        </p:nvSpPr>
        <p:spPr>
          <a:xfrm>
            <a:off x="9059806" y="4588703"/>
            <a:ext cx="1253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50188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ta: Pentágono 1">
            <a:extLst>
              <a:ext uri="{FF2B5EF4-FFF2-40B4-BE49-F238E27FC236}">
                <a16:creationId xmlns:a16="http://schemas.microsoft.com/office/drawing/2014/main" id="{174204ED-91C3-49DB-B492-C2825A553415}"/>
              </a:ext>
            </a:extLst>
          </p:cNvPr>
          <p:cNvSpPr/>
          <p:nvPr/>
        </p:nvSpPr>
        <p:spPr>
          <a:xfrm>
            <a:off x="2842054" y="308919"/>
            <a:ext cx="6956854" cy="67962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CC78ABB-E1A2-47DC-8409-948D3F982D38}"/>
              </a:ext>
            </a:extLst>
          </p:cNvPr>
          <p:cNvSpPr txBox="1"/>
          <p:nvPr/>
        </p:nvSpPr>
        <p:spPr>
          <a:xfrm>
            <a:off x="3805881" y="469557"/>
            <a:ext cx="509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LIGAÇÕES QUÍMICAS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A946CA0-1980-4AFA-A359-2028C987B4D1}"/>
              </a:ext>
            </a:extLst>
          </p:cNvPr>
          <p:cNvSpPr/>
          <p:nvPr/>
        </p:nvSpPr>
        <p:spPr>
          <a:xfrm>
            <a:off x="655017" y="1832923"/>
            <a:ext cx="2673178" cy="679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1B2D07F-6121-4CFB-AA4C-01616AEFECEA}"/>
              </a:ext>
            </a:extLst>
          </p:cNvPr>
          <p:cNvSpPr txBox="1"/>
          <p:nvPr/>
        </p:nvSpPr>
        <p:spPr>
          <a:xfrm>
            <a:off x="823892" y="1972679"/>
            <a:ext cx="250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Ligações Metálicas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ED1C04BC-77CB-459C-B894-3E06A9FCAE3C}"/>
              </a:ext>
            </a:extLst>
          </p:cNvPr>
          <p:cNvCxnSpPr/>
          <p:nvPr/>
        </p:nvCxnSpPr>
        <p:spPr>
          <a:xfrm>
            <a:off x="203562" y="3453062"/>
            <a:ext cx="62033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2B178F4D-D43C-4418-BDE1-6EA7B0E8549C}"/>
              </a:ext>
            </a:extLst>
          </p:cNvPr>
          <p:cNvSpPr txBox="1"/>
          <p:nvPr/>
        </p:nvSpPr>
        <p:spPr>
          <a:xfrm>
            <a:off x="823892" y="4012311"/>
            <a:ext cx="3152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Na forma simples ou ligas metálicas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A265EFE-7D37-4B80-82A2-BC827BA5A67D}"/>
              </a:ext>
            </a:extLst>
          </p:cNvPr>
          <p:cNvSpPr txBox="1"/>
          <p:nvPr/>
        </p:nvSpPr>
        <p:spPr>
          <a:xfrm>
            <a:off x="891529" y="3268396"/>
            <a:ext cx="3868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Ocorre entre átomos de um metal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17EF5F1B-8FDA-4A75-A9A7-A622F3EFE933}"/>
              </a:ext>
            </a:extLst>
          </p:cNvPr>
          <p:cNvCxnSpPr/>
          <p:nvPr/>
        </p:nvCxnSpPr>
        <p:spPr>
          <a:xfrm>
            <a:off x="203562" y="4319433"/>
            <a:ext cx="62033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C5E613B5-B6B2-461A-A1F9-0F543E79DC1F}"/>
              </a:ext>
            </a:extLst>
          </p:cNvPr>
          <p:cNvCxnSpPr/>
          <p:nvPr/>
        </p:nvCxnSpPr>
        <p:spPr>
          <a:xfrm>
            <a:off x="5942517" y="3401022"/>
            <a:ext cx="62033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0AB37BBA-8CBB-49F5-9FA1-0D3C433C393F}"/>
              </a:ext>
            </a:extLst>
          </p:cNvPr>
          <p:cNvCxnSpPr/>
          <p:nvPr/>
        </p:nvCxnSpPr>
        <p:spPr>
          <a:xfrm>
            <a:off x="5906422" y="4171044"/>
            <a:ext cx="62033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D3E6DCC-0EBF-4B96-9667-1103AD5E8804}"/>
              </a:ext>
            </a:extLst>
          </p:cNvPr>
          <p:cNvSpPr txBox="1"/>
          <p:nvPr/>
        </p:nvSpPr>
        <p:spPr>
          <a:xfrm>
            <a:off x="6562847" y="3216356"/>
            <a:ext cx="3152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Metais eletropositivos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A3CBCF2-3737-4111-94F3-7275385DDB2A}"/>
              </a:ext>
            </a:extLst>
          </p:cNvPr>
          <p:cNvSpPr txBox="1"/>
          <p:nvPr/>
        </p:nvSpPr>
        <p:spPr>
          <a:xfrm>
            <a:off x="6520357" y="3962230"/>
            <a:ext cx="3152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Facilidade em perder elétrons na sua última camada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A0F5238C-FF11-42CC-92B8-4554BE346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090" y="433547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983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ta: Pentágono 1">
            <a:extLst>
              <a:ext uri="{FF2B5EF4-FFF2-40B4-BE49-F238E27FC236}">
                <a16:creationId xmlns:a16="http://schemas.microsoft.com/office/drawing/2014/main" id="{B8B3519C-4478-4360-A504-BBB42E19AED0}"/>
              </a:ext>
            </a:extLst>
          </p:cNvPr>
          <p:cNvSpPr/>
          <p:nvPr/>
        </p:nvSpPr>
        <p:spPr>
          <a:xfrm>
            <a:off x="2842054" y="308919"/>
            <a:ext cx="6956854" cy="67962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AAB3C5C-61BF-4274-9A5E-03E7DF4B3A32}"/>
              </a:ext>
            </a:extLst>
          </p:cNvPr>
          <p:cNvSpPr txBox="1"/>
          <p:nvPr/>
        </p:nvSpPr>
        <p:spPr>
          <a:xfrm>
            <a:off x="3805881" y="469557"/>
            <a:ext cx="509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Exercícios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9E6F0A3-7E52-4916-BB86-C26EF4C24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133" y="5786438"/>
            <a:ext cx="943226" cy="943226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F936F3A-BEA6-462D-848C-0AE0A8331F61}"/>
              </a:ext>
            </a:extLst>
          </p:cNvPr>
          <p:cNvSpPr txBox="1"/>
          <p:nvPr/>
        </p:nvSpPr>
        <p:spPr>
          <a:xfrm>
            <a:off x="348916" y="1744579"/>
            <a:ext cx="11117179" cy="67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Questão 1 - A água, o sal de cozinha e o butano (principal componente do gás de cozinha), são substâncias químicas de uso diário, estes compostos tem suas estruturas constituídas por ligações do tipo: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C398CFA-714F-49D7-81FF-7820763C2EE3}"/>
              </a:ext>
            </a:extLst>
          </p:cNvPr>
          <p:cNvSpPr txBox="1"/>
          <p:nvPr/>
        </p:nvSpPr>
        <p:spPr>
          <a:xfrm>
            <a:off x="953096" y="3173950"/>
            <a:ext cx="188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Água  = H2O</a:t>
            </a:r>
          </a:p>
          <a:p>
            <a:pPr algn="ctr"/>
            <a:r>
              <a:rPr lang="pt-BR" dirty="0">
                <a:solidFill>
                  <a:srgbClr val="FF0000"/>
                </a:solidFill>
              </a:rPr>
              <a:t>Ligação Covalente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F74C2D-DCAC-4A2A-81FD-A45BAD587F29}"/>
              </a:ext>
            </a:extLst>
          </p:cNvPr>
          <p:cNvSpPr txBox="1"/>
          <p:nvPr/>
        </p:nvSpPr>
        <p:spPr>
          <a:xfrm>
            <a:off x="4339389" y="3131072"/>
            <a:ext cx="250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Sal de cozinha  = </a:t>
            </a:r>
            <a:r>
              <a:rPr lang="pt-BR" dirty="0" err="1"/>
              <a:t>NaCl</a:t>
            </a:r>
            <a:endParaRPr lang="pt-BR" dirty="0"/>
          </a:p>
          <a:p>
            <a:pPr algn="ctr"/>
            <a:r>
              <a:rPr lang="pt-BR" dirty="0">
                <a:solidFill>
                  <a:srgbClr val="FF0000"/>
                </a:solidFill>
              </a:rPr>
              <a:t>Ligação Iônica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98832F3-9114-4DCE-9364-7C401439E957}"/>
              </a:ext>
            </a:extLst>
          </p:cNvPr>
          <p:cNvSpPr txBox="1"/>
          <p:nvPr/>
        </p:nvSpPr>
        <p:spPr>
          <a:xfrm>
            <a:off x="8100068" y="3173950"/>
            <a:ext cx="250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Butano = C4H10</a:t>
            </a:r>
          </a:p>
          <a:p>
            <a:pPr algn="ctr"/>
            <a:r>
              <a:rPr lang="pt-BR" dirty="0">
                <a:solidFill>
                  <a:srgbClr val="FF0000"/>
                </a:solidFill>
              </a:rPr>
              <a:t>Ligação Covalente</a:t>
            </a:r>
          </a:p>
        </p:txBody>
      </p:sp>
    </p:spTree>
    <p:extLst>
      <p:ext uri="{BB962C8B-B14F-4D97-AF65-F5344CB8AC3E}">
        <p14:creationId xmlns:p14="http://schemas.microsoft.com/office/powerpoint/2010/main" val="292360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ta: Pentágono 1">
            <a:extLst>
              <a:ext uri="{FF2B5EF4-FFF2-40B4-BE49-F238E27FC236}">
                <a16:creationId xmlns:a16="http://schemas.microsoft.com/office/drawing/2014/main" id="{48D7CB3A-58DD-46B9-A7EA-25BC4091E1CA}"/>
              </a:ext>
            </a:extLst>
          </p:cNvPr>
          <p:cNvSpPr/>
          <p:nvPr/>
        </p:nvSpPr>
        <p:spPr>
          <a:xfrm>
            <a:off x="2842054" y="308919"/>
            <a:ext cx="6956854" cy="67962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619DA12-F100-49BA-8ABA-8EDB95F2F52A}"/>
              </a:ext>
            </a:extLst>
          </p:cNvPr>
          <p:cNvSpPr txBox="1"/>
          <p:nvPr/>
        </p:nvSpPr>
        <p:spPr>
          <a:xfrm>
            <a:off x="3805881" y="469557"/>
            <a:ext cx="509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Exercícios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BFB47F3-4886-44A7-950F-05742BB12C5D}"/>
              </a:ext>
            </a:extLst>
          </p:cNvPr>
          <p:cNvSpPr txBox="1"/>
          <p:nvPr/>
        </p:nvSpPr>
        <p:spPr>
          <a:xfrm>
            <a:off x="348916" y="1744579"/>
            <a:ext cx="11117179" cy="67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Questão 2 – O metano, a amônia, á água e o fluoreto de hidrogênio são substâncias moleculares cujas estruturas de Lewis se representam na tabela seguinte. Qual o tipo de ligação química?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CFDD904-04A5-45FA-A1E8-CFF6DA770B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66" y="3170737"/>
            <a:ext cx="6487430" cy="17433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3B6AF92-336B-41D3-898E-95E64D7784A8}"/>
              </a:ext>
            </a:extLst>
          </p:cNvPr>
          <p:cNvSpPr txBox="1"/>
          <p:nvPr/>
        </p:nvSpPr>
        <p:spPr>
          <a:xfrm>
            <a:off x="667265" y="5177481"/>
            <a:ext cx="6956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Ligação covalente</a:t>
            </a:r>
          </a:p>
        </p:txBody>
      </p:sp>
    </p:spTree>
    <p:extLst>
      <p:ext uri="{BB962C8B-B14F-4D97-AF65-F5344CB8AC3E}">
        <p14:creationId xmlns:p14="http://schemas.microsoft.com/office/powerpoint/2010/main" val="395099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597</Words>
  <Application>Microsoft Office PowerPoint</Application>
  <PresentationFormat>Widescreen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Rafaella Dias Ramos</dc:creator>
  <cp:lastModifiedBy>juliana Novato</cp:lastModifiedBy>
  <cp:revision>18</cp:revision>
  <dcterms:created xsi:type="dcterms:W3CDTF">2021-01-27T17:36:41Z</dcterms:created>
  <dcterms:modified xsi:type="dcterms:W3CDTF">2021-01-29T18:54:23Z</dcterms:modified>
</cp:coreProperties>
</file>