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0" r:id="rId3"/>
    <p:sldId id="266" r:id="rId4"/>
    <p:sldId id="267" r:id="rId5"/>
    <p:sldId id="268" r:id="rId6"/>
    <p:sldId id="269" r:id="rId7"/>
    <p:sldId id="270" r:id="rId8"/>
    <p:sldId id="271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138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2E4639-E9A5-4F85-AF74-C85E3D81C93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29EBB3A-9885-4473-9AC0-459C88844148}">
      <dgm:prSet/>
      <dgm:spPr/>
      <dgm:t>
        <a:bodyPr/>
        <a:lstStyle/>
        <a:p>
          <a:r>
            <a:rPr lang="pt-BR" dirty="0"/>
            <a:t>Departamento de Ciências Exatas e Tecnológicas – DCET</a:t>
          </a:r>
          <a:br>
            <a:rPr lang="pt-BR" dirty="0"/>
          </a:br>
          <a:r>
            <a:rPr lang="pt-BR" dirty="0"/>
            <a:t>Licenciatura em Física</a:t>
          </a:r>
        </a:p>
      </dgm:t>
    </dgm:pt>
    <dgm:pt modelId="{C1FA5994-D9C0-43DE-963B-D1C1CD4C2533}" type="parTrans" cxnId="{3B6FB7A9-23B4-4B8B-AF3D-48BE24E0D416}">
      <dgm:prSet/>
      <dgm:spPr/>
      <dgm:t>
        <a:bodyPr/>
        <a:lstStyle/>
        <a:p>
          <a:endParaRPr lang="pt-BR"/>
        </a:p>
      </dgm:t>
    </dgm:pt>
    <dgm:pt modelId="{A4BEBFD8-558C-426C-9337-B9ACF28B69B1}" type="sibTrans" cxnId="{3B6FB7A9-23B4-4B8B-AF3D-48BE24E0D416}">
      <dgm:prSet/>
      <dgm:spPr/>
      <dgm:t>
        <a:bodyPr/>
        <a:lstStyle/>
        <a:p>
          <a:endParaRPr lang="pt-BR"/>
        </a:p>
      </dgm:t>
    </dgm:pt>
    <dgm:pt modelId="{B2C54C1B-EC21-46B6-B6D5-AD064A8D2B66}" type="pres">
      <dgm:prSet presAssocID="{CD2E4639-E9A5-4F85-AF74-C85E3D81C935}" presName="CompostProcess" presStyleCnt="0">
        <dgm:presLayoutVars>
          <dgm:dir/>
          <dgm:resizeHandles val="exact"/>
        </dgm:presLayoutVars>
      </dgm:prSet>
      <dgm:spPr/>
    </dgm:pt>
    <dgm:pt modelId="{59B9F7DD-A05A-4A2C-9D0D-01C45615B22A}" type="pres">
      <dgm:prSet presAssocID="{CD2E4639-E9A5-4F85-AF74-C85E3D81C935}" presName="arrow" presStyleLbl="bgShp" presStyleIdx="0" presStyleCnt="1" custScaleX="117647" custLinFactNeighborX="-9917"/>
      <dgm:spPr/>
    </dgm:pt>
    <dgm:pt modelId="{E9BDF71F-B29C-4F56-B830-11A0DE202DBF}" type="pres">
      <dgm:prSet presAssocID="{CD2E4639-E9A5-4F85-AF74-C85E3D81C935}" presName="linearProcess" presStyleCnt="0"/>
      <dgm:spPr/>
    </dgm:pt>
    <dgm:pt modelId="{484E977B-B388-4A3B-AA85-82351965310E}" type="pres">
      <dgm:prSet presAssocID="{429EBB3A-9885-4473-9AC0-459C88844148}" presName="textNode" presStyleLbl="node1" presStyleIdx="0" presStyleCnt="1" custScaleX="134876" custLinFactNeighborX="-15275" custLinFactNeighborY="2494">
        <dgm:presLayoutVars>
          <dgm:bulletEnabled val="1"/>
        </dgm:presLayoutVars>
      </dgm:prSet>
      <dgm:spPr/>
    </dgm:pt>
  </dgm:ptLst>
  <dgm:cxnLst>
    <dgm:cxn modelId="{DB223E02-C5C8-4878-9700-BA6E70B1DC2D}" type="presOf" srcId="{429EBB3A-9885-4473-9AC0-459C88844148}" destId="{484E977B-B388-4A3B-AA85-82351965310E}" srcOrd="0" destOrd="0" presId="urn:microsoft.com/office/officeart/2005/8/layout/hProcess9"/>
    <dgm:cxn modelId="{4B54A327-6C49-44C0-9CC6-33711F1A5C71}" type="presOf" srcId="{CD2E4639-E9A5-4F85-AF74-C85E3D81C935}" destId="{B2C54C1B-EC21-46B6-B6D5-AD064A8D2B66}" srcOrd="0" destOrd="0" presId="urn:microsoft.com/office/officeart/2005/8/layout/hProcess9"/>
    <dgm:cxn modelId="{3B6FB7A9-23B4-4B8B-AF3D-48BE24E0D416}" srcId="{CD2E4639-E9A5-4F85-AF74-C85E3D81C935}" destId="{429EBB3A-9885-4473-9AC0-459C88844148}" srcOrd="0" destOrd="0" parTransId="{C1FA5994-D9C0-43DE-963B-D1C1CD4C2533}" sibTransId="{A4BEBFD8-558C-426C-9337-B9ACF28B69B1}"/>
    <dgm:cxn modelId="{C3F3BE3A-D12E-4581-8DD2-08CBFC8C3771}" type="presParOf" srcId="{B2C54C1B-EC21-46B6-B6D5-AD064A8D2B66}" destId="{59B9F7DD-A05A-4A2C-9D0D-01C45615B22A}" srcOrd="0" destOrd="0" presId="urn:microsoft.com/office/officeart/2005/8/layout/hProcess9"/>
    <dgm:cxn modelId="{75FCE8AE-1733-4A38-BAC5-97D030771B3B}" type="presParOf" srcId="{B2C54C1B-EC21-46B6-B6D5-AD064A8D2B66}" destId="{E9BDF71F-B29C-4F56-B830-11A0DE202DBF}" srcOrd="1" destOrd="0" presId="urn:microsoft.com/office/officeart/2005/8/layout/hProcess9"/>
    <dgm:cxn modelId="{0243EEFA-539A-4865-A6B2-FB4A17155218}" type="presParOf" srcId="{E9BDF71F-B29C-4F56-B830-11A0DE202DBF}" destId="{484E977B-B388-4A3B-AA85-82351965310E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2E4639-E9A5-4F85-AF74-C85E3D81C93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29EBB3A-9885-4473-9AC0-459C88844148}">
      <dgm:prSet/>
      <dgm:spPr/>
      <dgm:t>
        <a:bodyPr/>
        <a:lstStyle/>
        <a:p>
          <a:r>
            <a:rPr lang="pt-BR" dirty="0">
              <a:solidFill>
                <a:schemeClr val="bg1"/>
              </a:solidFill>
            </a:rPr>
            <a:t>HIPARCO</a:t>
          </a:r>
        </a:p>
      </dgm:t>
    </dgm:pt>
    <dgm:pt modelId="{C1FA5994-D9C0-43DE-963B-D1C1CD4C2533}" type="parTrans" cxnId="{3B6FB7A9-23B4-4B8B-AF3D-48BE24E0D416}">
      <dgm:prSet/>
      <dgm:spPr/>
      <dgm:t>
        <a:bodyPr/>
        <a:lstStyle/>
        <a:p>
          <a:endParaRPr lang="pt-BR"/>
        </a:p>
      </dgm:t>
    </dgm:pt>
    <dgm:pt modelId="{A4BEBFD8-558C-426C-9337-B9ACF28B69B1}" type="sibTrans" cxnId="{3B6FB7A9-23B4-4B8B-AF3D-48BE24E0D416}">
      <dgm:prSet/>
      <dgm:spPr/>
      <dgm:t>
        <a:bodyPr/>
        <a:lstStyle/>
        <a:p>
          <a:endParaRPr lang="pt-BR"/>
        </a:p>
      </dgm:t>
    </dgm:pt>
    <dgm:pt modelId="{B2C54C1B-EC21-46B6-B6D5-AD064A8D2B66}" type="pres">
      <dgm:prSet presAssocID="{CD2E4639-E9A5-4F85-AF74-C85E3D81C935}" presName="CompostProcess" presStyleCnt="0">
        <dgm:presLayoutVars>
          <dgm:dir/>
          <dgm:resizeHandles val="exact"/>
        </dgm:presLayoutVars>
      </dgm:prSet>
      <dgm:spPr/>
    </dgm:pt>
    <dgm:pt modelId="{59B9F7DD-A05A-4A2C-9D0D-01C45615B22A}" type="pres">
      <dgm:prSet presAssocID="{CD2E4639-E9A5-4F85-AF74-C85E3D81C935}" presName="arrow" presStyleLbl="bgShp" presStyleIdx="0" presStyleCnt="1" custScaleX="117647" custLinFactNeighborX="-5578" custLinFactNeighborY="-773"/>
      <dgm:spPr/>
    </dgm:pt>
    <dgm:pt modelId="{E9BDF71F-B29C-4F56-B830-11A0DE202DBF}" type="pres">
      <dgm:prSet presAssocID="{CD2E4639-E9A5-4F85-AF74-C85E3D81C935}" presName="linearProcess" presStyleCnt="0"/>
      <dgm:spPr/>
    </dgm:pt>
    <dgm:pt modelId="{484E977B-B388-4A3B-AA85-82351965310E}" type="pres">
      <dgm:prSet presAssocID="{429EBB3A-9885-4473-9AC0-459C88844148}" presName="textNode" presStyleLbl="node1" presStyleIdx="0" presStyleCnt="1" custScaleX="134876" custLinFactNeighborX="-15275" custLinFactNeighborY="2494">
        <dgm:presLayoutVars>
          <dgm:bulletEnabled val="1"/>
        </dgm:presLayoutVars>
      </dgm:prSet>
      <dgm:spPr/>
    </dgm:pt>
  </dgm:ptLst>
  <dgm:cxnLst>
    <dgm:cxn modelId="{DB223E02-C5C8-4878-9700-BA6E70B1DC2D}" type="presOf" srcId="{429EBB3A-9885-4473-9AC0-459C88844148}" destId="{484E977B-B388-4A3B-AA85-82351965310E}" srcOrd="0" destOrd="0" presId="urn:microsoft.com/office/officeart/2005/8/layout/hProcess9"/>
    <dgm:cxn modelId="{4B54A327-6C49-44C0-9CC6-33711F1A5C71}" type="presOf" srcId="{CD2E4639-E9A5-4F85-AF74-C85E3D81C935}" destId="{B2C54C1B-EC21-46B6-B6D5-AD064A8D2B66}" srcOrd="0" destOrd="0" presId="urn:microsoft.com/office/officeart/2005/8/layout/hProcess9"/>
    <dgm:cxn modelId="{3B6FB7A9-23B4-4B8B-AF3D-48BE24E0D416}" srcId="{CD2E4639-E9A5-4F85-AF74-C85E3D81C935}" destId="{429EBB3A-9885-4473-9AC0-459C88844148}" srcOrd="0" destOrd="0" parTransId="{C1FA5994-D9C0-43DE-963B-D1C1CD4C2533}" sibTransId="{A4BEBFD8-558C-426C-9337-B9ACF28B69B1}"/>
    <dgm:cxn modelId="{C3F3BE3A-D12E-4581-8DD2-08CBFC8C3771}" type="presParOf" srcId="{B2C54C1B-EC21-46B6-B6D5-AD064A8D2B66}" destId="{59B9F7DD-A05A-4A2C-9D0D-01C45615B22A}" srcOrd="0" destOrd="0" presId="urn:microsoft.com/office/officeart/2005/8/layout/hProcess9"/>
    <dgm:cxn modelId="{75FCE8AE-1733-4A38-BAC5-97D030771B3B}" type="presParOf" srcId="{B2C54C1B-EC21-46B6-B6D5-AD064A8D2B66}" destId="{E9BDF71F-B29C-4F56-B830-11A0DE202DBF}" srcOrd="1" destOrd="0" presId="urn:microsoft.com/office/officeart/2005/8/layout/hProcess9"/>
    <dgm:cxn modelId="{0243EEFA-539A-4865-A6B2-FB4A17155218}" type="presParOf" srcId="{E9BDF71F-B29C-4F56-B830-11A0DE202DBF}" destId="{484E977B-B388-4A3B-AA85-82351965310E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2E4639-E9A5-4F85-AF74-C85E3D81C93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29EBB3A-9885-4473-9AC0-459C88844148}">
      <dgm:prSet/>
      <dgm:spPr/>
      <dgm:t>
        <a:bodyPr/>
        <a:lstStyle/>
        <a:p>
          <a:r>
            <a:rPr lang="pt-BR" dirty="0">
              <a:solidFill>
                <a:schemeClr val="bg1"/>
              </a:solidFill>
            </a:rPr>
            <a:t>HIPARCO</a:t>
          </a:r>
        </a:p>
      </dgm:t>
    </dgm:pt>
    <dgm:pt modelId="{C1FA5994-D9C0-43DE-963B-D1C1CD4C2533}" type="parTrans" cxnId="{3B6FB7A9-23B4-4B8B-AF3D-48BE24E0D416}">
      <dgm:prSet/>
      <dgm:spPr/>
      <dgm:t>
        <a:bodyPr/>
        <a:lstStyle/>
        <a:p>
          <a:endParaRPr lang="pt-BR"/>
        </a:p>
      </dgm:t>
    </dgm:pt>
    <dgm:pt modelId="{A4BEBFD8-558C-426C-9337-B9ACF28B69B1}" type="sibTrans" cxnId="{3B6FB7A9-23B4-4B8B-AF3D-48BE24E0D416}">
      <dgm:prSet/>
      <dgm:spPr/>
      <dgm:t>
        <a:bodyPr/>
        <a:lstStyle/>
        <a:p>
          <a:endParaRPr lang="pt-BR"/>
        </a:p>
      </dgm:t>
    </dgm:pt>
    <dgm:pt modelId="{B2C54C1B-EC21-46B6-B6D5-AD064A8D2B66}" type="pres">
      <dgm:prSet presAssocID="{CD2E4639-E9A5-4F85-AF74-C85E3D81C935}" presName="CompostProcess" presStyleCnt="0">
        <dgm:presLayoutVars>
          <dgm:dir/>
          <dgm:resizeHandles val="exact"/>
        </dgm:presLayoutVars>
      </dgm:prSet>
      <dgm:spPr/>
    </dgm:pt>
    <dgm:pt modelId="{59B9F7DD-A05A-4A2C-9D0D-01C45615B22A}" type="pres">
      <dgm:prSet presAssocID="{CD2E4639-E9A5-4F85-AF74-C85E3D81C935}" presName="arrow" presStyleLbl="bgShp" presStyleIdx="0" presStyleCnt="1" custScaleX="117647" custLinFactNeighborX="-5578" custLinFactNeighborY="-773"/>
      <dgm:spPr/>
    </dgm:pt>
    <dgm:pt modelId="{E9BDF71F-B29C-4F56-B830-11A0DE202DBF}" type="pres">
      <dgm:prSet presAssocID="{CD2E4639-E9A5-4F85-AF74-C85E3D81C935}" presName="linearProcess" presStyleCnt="0"/>
      <dgm:spPr/>
    </dgm:pt>
    <dgm:pt modelId="{484E977B-B388-4A3B-AA85-82351965310E}" type="pres">
      <dgm:prSet presAssocID="{429EBB3A-9885-4473-9AC0-459C88844148}" presName="textNode" presStyleLbl="node1" presStyleIdx="0" presStyleCnt="1" custScaleX="214828" custLinFactNeighborX="-15275" custLinFactNeighborY="2494">
        <dgm:presLayoutVars>
          <dgm:bulletEnabled val="1"/>
        </dgm:presLayoutVars>
      </dgm:prSet>
      <dgm:spPr/>
    </dgm:pt>
  </dgm:ptLst>
  <dgm:cxnLst>
    <dgm:cxn modelId="{DB223E02-C5C8-4878-9700-BA6E70B1DC2D}" type="presOf" srcId="{429EBB3A-9885-4473-9AC0-459C88844148}" destId="{484E977B-B388-4A3B-AA85-82351965310E}" srcOrd="0" destOrd="0" presId="urn:microsoft.com/office/officeart/2005/8/layout/hProcess9"/>
    <dgm:cxn modelId="{4B54A327-6C49-44C0-9CC6-33711F1A5C71}" type="presOf" srcId="{CD2E4639-E9A5-4F85-AF74-C85E3D81C935}" destId="{B2C54C1B-EC21-46B6-B6D5-AD064A8D2B66}" srcOrd="0" destOrd="0" presId="urn:microsoft.com/office/officeart/2005/8/layout/hProcess9"/>
    <dgm:cxn modelId="{3B6FB7A9-23B4-4B8B-AF3D-48BE24E0D416}" srcId="{CD2E4639-E9A5-4F85-AF74-C85E3D81C935}" destId="{429EBB3A-9885-4473-9AC0-459C88844148}" srcOrd="0" destOrd="0" parTransId="{C1FA5994-D9C0-43DE-963B-D1C1CD4C2533}" sibTransId="{A4BEBFD8-558C-426C-9337-B9ACF28B69B1}"/>
    <dgm:cxn modelId="{C3F3BE3A-D12E-4581-8DD2-08CBFC8C3771}" type="presParOf" srcId="{B2C54C1B-EC21-46B6-B6D5-AD064A8D2B66}" destId="{59B9F7DD-A05A-4A2C-9D0D-01C45615B22A}" srcOrd="0" destOrd="0" presId="urn:microsoft.com/office/officeart/2005/8/layout/hProcess9"/>
    <dgm:cxn modelId="{75FCE8AE-1733-4A38-BAC5-97D030771B3B}" type="presParOf" srcId="{B2C54C1B-EC21-46B6-B6D5-AD064A8D2B66}" destId="{E9BDF71F-B29C-4F56-B830-11A0DE202DBF}" srcOrd="1" destOrd="0" presId="urn:microsoft.com/office/officeart/2005/8/layout/hProcess9"/>
    <dgm:cxn modelId="{0243EEFA-539A-4865-A6B2-FB4A17155218}" type="presParOf" srcId="{E9BDF71F-B29C-4F56-B830-11A0DE202DBF}" destId="{484E977B-B388-4A3B-AA85-82351965310E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B9F7DD-A05A-4A2C-9D0D-01C45615B22A}">
      <dsp:nvSpPr>
        <dsp:cNvPr id="0" name=""/>
        <dsp:cNvSpPr/>
      </dsp:nvSpPr>
      <dsp:spPr>
        <a:xfrm>
          <a:off x="0" y="0"/>
          <a:ext cx="5256581" cy="188967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4E977B-B388-4A3B-AA85-82351965310E}">
      <dsp:nvSpPr>
        <dsp:cNvPr id="0" name=""/>
        <dsp:cNvSpPr/>
      </dsp:nvSpPr>
      <dsp:spPr>
        <a:xfrm>
          <a:off x="0" y="585755"/>
          <a:ext cx="5255089" cy="7558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Departamento de Ciências Exatas e Tecnológicas – DCET</a:t>
          </a:r>
          <a:br>
            <a:rPr lang="pt-BR" sz="1700" kern="1200" dirty="0"/>
          </a:br>
          <a:r>
            <a:rPr lang="pt-BR" sz="1700" kern="1200" dirty="0"/>
            <a:t>Licenciatura em Física</a:t>
          </a:r>
        </a:p>
      </dsp:txBody>
      <dsp:txXfrm>
        <a:off x="36899" y="622654"/>
        <a:ext cx="5181291" cy="6820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B9F7DD-A05A-4A2C-9D0D-01C45615B22A}">
      <dsp:nvSpPr>
        <dsp:cNvPr id="0" name=""/>
        <dsp:cNvSpPr/>
      </dsp:nvSpPr>
      <dsp:spPr>
        <a:xfrm>
          <a:off x="0" y="0"/>
          <a:ext cx="4104454" cy="176152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4E977B-B388-4A3B-AA85-82351965310E}">
      <dsp:nvSpPr>
        <dsp:cNvPr id="0" name=""/>
        <dsp:cNvSpPr/>
      </dsp:nvSpPr>
      <dsp:spPr>
        <a:xfrm>
          <a:off x="662433" y="546030"/>
          <a:ext cx="2266270" cy="704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>
              <a:solidFill>
                <a:schemeClr val="bg1"/>
              </a:solidFill>
            </a:rPr>
            <a:t>HIPARCO</a:t>
          </a:r>
        </a:p>
      </dsp:txBody>
      <dsp:txXfrm>
        <a:off x="696829" y="580426"/>
        <a:ext cx="2197478" cy="6358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B9F7DD-A05A-4A2C-9D0D-01C45615B22A}">
      <dsp:nvSpPr>
        <dsp:cNvPr id="0" name=""/>
        <dsp:cNvSpPr/>
      </dsp:nvSpPr>
      <dsp:spPr>
        <a:xfrm>
          <a:off x="0" y="0"/>
          <a:ext cx="4680518" cy="162718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4E977B-B388-4A3B-AA85-82351965310E}">
      <dsp:nvSpPr>
        <dsp:cNvPr id="0" name=""/>
        <dsp:cNvSpPr/>
      </dsp:nvSpPr>
      <dsp:spPr>
        <a:xfrm>
          <a:off x="366281" y="504389"/>
          <a:ext cx="3456430" cy="6508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>
              <a:solidFill>
                <a:schemeClr val="bg1"/>
              </a:solidFill>
            </a:rPr>
            <a:t>HIPARCO</a:t>
          </a:r>
        </a:p>
      </dsp:txBody>
      <dsp:txXfrm>
        <a:off x="398054" y="536162"/>
        <a:ext cx="3392884" cy="587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F1C8A-2D3D-4723-A7BC-6018705FC799}" type="datetimeFigureOut">
              <a:rPr lang="pt-BR" smtClean="0"/>
              <a:t>04/07/2023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99AC-161E-44D2-B334-12D98A8835C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F1C8A-2D3D-4723-A7BC-6018705FC799}" type="datetimeFigureOut">
              <a:rPr lang="pt-BR" smtClean="0"/>
              <a:t>04/07/2023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99AC-161E-44D2-B334-12D98A8835C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F1C8A-2D3D-4723-A7BC-6018705FC799}" type="datetimeFigureOut">
              <a:rPr lang="pt-BR" smtClean="0"/>
              <a:t>04/07/2023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99AC-161E-44D2-B334-12D98A8835C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F1C8A-2D3D-4723-A7BC-6018705FC799}" type="datetimeFigureOut">
              <a:rPr lang="pt-BR" smtClean="0"/>
              <a:t>04/07/2023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99AC-161E-44D2-B334-12D98A8835C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F1C8A-2D3D-4723-A7BC-6018705FC799}" type="datetimeFigureOut">
              <a:rPr lang="pt-BR" smtClean="0"/>
              <a:t>04/07/2023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99AC-161E-44D2-B334-12D98A8835C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F1C8A-2D3D-4723-A7BC-6018705FC799}" type="datetimeFigureOut">
              <a:rPr lang="pt-BR" smtClean="0"/>
              <a:t>04/07/2023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99AC-161E-44D2-B334-12D98A8835C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F1C8A-2D3D-4723-A7BC-6018705FC799}" type="datetimeFigureOut">
              <a:rPr lang="pt-BR" smtClean="0"/>
              <a:t>04/07/2023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99AC-161E-44D2-B334-12D98A8835C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F1C8A-2D3D-4723-A7BC-6018705FC799}" type="datetimeFigureOut">
              <a:rPr lang="pt-BR" smtClean="0"/>
              <a:t>04/07/2023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99AC-161E-44D2-B334-12D98A8835C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F1C8A-2D3D-4723-A7BC-6018705FC799}" type="datetimeFigureOut">
              <a:rPr lang="pt-BR" smtClean="0"/>
              <a:t>04/07/2023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99AC-161E-44D2-B334-12D98A8835C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F1C8A-2D3D-4723-A7BC-6018705FC799}" type="datetimeFigureOut">
              <a:rPr lang="pt-BR" smtClean="0"/>
              <a:t>04/07/2023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99AC-161E-44D2-B334-12D98A8835C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F1C8A-2D3D-4723-A7BC-6018705FC799}" type="datetimeFigureOut">
              <a:rPr lang="pt-BR" smtClean="0"/>
              <a:t>04/07/2023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99AC-161E-44D2-B334-12D98A8835C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F1C8A-2D3D-4723-A7BC-6018705FC799}" type="datetimeFigureOut">
              <a:rPr lang="pt-BR" smtClean="0"/>
              <a:t>04/07/2023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B99AC-161E-44D2-B334-12D98A8835C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8.jpeg"/><Relationship Id="rId10" Type="http://schemas.openxmlformats.org/officeDocument/2006/relationships/image" Target="../media/image21.png"/><Relationship Id="rId4" Type="http://schemas.openxmlformats.org/officeDocument/2006/relationships/image" Target="../media/image7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8.jpeg"/><Relationship Id="rId10" Type="http://schemas.openxmlformats.org/officeDocument/2006/relationships/image" Target="../media/image26.png"/><Relationship Id="rId4" Type="http://schemas.openxmlformats.org/officeDocument/2006/relationships/image" Target="../media/image7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18.png"/><Relationship Id="rId4" Type="http://schemas.openxmlformats.org/officeDocument/2006/relationships/image" Target="../media/image8.jpe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F5E1599-BAFC-D0F5-271E-F1186B465254}"/>
              </a:ext>
            </a:extLst>
          </p:cNvPr>
          <p:cNvGraphicFramePr/>
          <p:nvPr/>
        </p:nvGraphicFramePr>
        <p:xfrm>
          <a:off x="467544" y="217635"/>
          <a:ext cx="5256584" cy="1889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56B520BD-9A2E-0857-BB2A-BB1C31BA8BE5}"/>
              </a:ext>
            </a:extLst>
          </p:cNvPr>
          <p:cNvSpPr txBox="1">
            <a:spLocks/>
          </p:cNvSpPr>
          <p:nvPr/>
        </p:nvSpPr>
        <p:spPr>
          <a:xfrm>
            <a:off x="1475656" y="2769406"/>
            <a:ext cx="3240360" cy="672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NÍVEL INTERMEDIÁRIO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73C283F-8EF3-6AE5-261C-F71B2FD00EA4}"/>
              </a:ext>
            </a:extLst>
          </p:cNvPr>
          <p:cNvSpPr txBox="1">
            <a:spLocks/>
          </p:cNvSpPr>
          <p:nvPr/>
        </p:nvSpPr>
        <p:spPr>
          <a:xfrm>
            <a:off x="2956" y="6493891"/>
            <a:ext cx="2300004" cy="2929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ext.astronomia@uesb.edu.br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B4C130C-C328-0F4D-9E02-8F7AEE3C32E6}"/>
              </a:ext>
            </a:extLst>
          </p:cNvPr>
          <p:cNvSpPr txBox="1">
            <a:spLocks/>
          </p:cNvSpPr>
          <p:nvPr/>
        </p:nvSpPr>
        <p:spPr>
          <a:xfrm>
            <a:off x="6403022" y="3428999"/>
            <a:ext cx="2580472" cy="132168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Coordenador</a:t>
            </a:r>
          </a:p>
          <a:p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Silvanio Bezerra</a:t>
            </a:r>
          </a:p>
          <a:p>
            <a:endParaRPr lang="pt-BR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Discentes Colaboradores</a:t>
            </a:r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Patrícia Oliveira e</a:t>
            </a:r>
          </a:p>
          <a:p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Marcos Augusto 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D96A9E7-6429-9633-D2F7-4D4334E6F868}"/>
              </a:ext>
            </a:extLst>
          </p:cNvPr>
          <p:cNvSpPr txBox="1">
            <a:spLocks/>
          </p:cNvSpPr>
          <p:nvPr/>
        </p:nvSpPr>
        <p:spPr>
          <a:xfrm>
            <a:off x="467544" y="1979160"/>
            <a:ext cx="5118805" cy="920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 DE ASTRONOMIA </a:t>
            </a:r>
          </a:p>
          <a:p>
            <a:r>
              <a:rPr lang="pt-B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ENSINO FUNDAMENTAL II E MÉDIO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D8E62EB6-74F7-733B-CF74-0FCB70CE6CD2}"/>
              </a:ext>
            </a:extLst>
          </p:cNvPr>
          <p:cNvSpPr txBox="1">
            <a:spLocks/>
          </p:cNvSpPr>
          <p:nvPr/>
        </p:nvSpPr>
        <p:spPr>
          <a:xfrm>
            <a:off x="605323" y="3442071"/>
            <a:ext cx="5118805" cy="5163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HISTÓRIA DA ASTRONOMIA – PARTE 1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DE50FB14-D0EE-C0D8-35EC-92E841DA74BC}"/>
              </a:ext>
            </a:extLst>
          </p:cNvPr>
          <p:cNvSpPr txBox="1">
            <a:spLocks/>
          </p:cNvSpPr>
          <p:nvPr/>
        </p:nvSpPr>
        <p:spPr>
          <a:xfrm>
            <a:off x="605323" y="4234341"/>
            <a:ext cx="5118805" cy="5163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Hiparco</a:t>
            </a:r>
            <a:r>
              <a:rPr lang="pt-BR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(190-120 </a:t>
            </a:r>
            <a:r>
              <a:rPr lang="pt-BR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a.C</a:t>
            </a:r>
            <a:r>
              <a:rPr lang="pt-BR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413752-AD85-4376-DBDE-385B41D76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7905"/>
            <a:ext cx="2272445" cy="276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579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1E67181E-3B9C-9C0C-C5CF-73DA48BE10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8859222"/>
              </p:ext>
            </p:extLst>
          </p:nvPr>
        </p:nvGraphicFramePr>
        <p:xfrm>
          <a:off x="467543" y="217635"/>
          <a:ext cx="4104457" cy="176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ítulo 1">
            <a:extLst>
              <a:ext uri="{FF2B5EF4-FFF2-40B4-BE49-F238E27FC236}">
                <a16:creationId xmlns:a16="http://schemas.microsoft.com/office/drawing/2014/main" id="{9A60BCB7-0693-8A83-3765-AE3513621069}"/>
              </a:ext>
            </a:extLst>
          </p:cNvPr>
          <p:cNvSpPr txBox="1">
            <a:spLocks/>
          </p:cNvSpPr>
          <p:nvPr/>
        </p:nvSpPr>
        <p:spPr>
          <a:xfrm>
            <a:off x="4788024" y="225764"/>
            <a:ext cx="4248472" cy="19070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t-B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Astrônomo grego;</a:t>
            </a:r>
            <a:r>
              <a:rPr lang="pt-BR" sz="1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pt-BR" sz="1600" b="1" i="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t-B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Construtor</a:t>
            </a:r>
            <a:r>
              <a:rPr lang="pt-BR" sz="1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de </a:t>
            </a:r>
            <a:r>
              <a:rPr lang="pt-B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Máquinas;</a:t>
            </a:r>
            <a:endParaRPr lang="pt-BR" sz="1600" b="1" i="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pt-BR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t-B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Cartógrafo</a:t>
            </a:r>
            <a:r>
              <a:rPr lang="pt-BR" sz="1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e 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pt-BR" sz="1600" b="1" i="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t-B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Matemático</a:t>
            </a:r>
            <a:r>
              <a:rPr lang="pt-BR" sz="1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da </a:t>
            </a:r>
            <a:r>
              <a:rPr lang="pt-B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escola de Alexandria.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F00095AC-ED01-F48D-212A-DF2E68CDA10C}"/>
              </a:ext>
            </a:extLst>
          </p:cNvPr>
          <p:cNvSpPr txBox="1">
            <a:spLocks/>
          </p:cNvSpPr>
          <p:nvPr/>
        </p:nvSpPr>
        <p:spPr>
          <a:xfrm>
            <a:off x="323529" y="2060848"/>
            <a:ext cx="6984776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b="1" dirty="0">
                <a:latin typeface="Arial" panose="020B0604020202020204" pitchFamily="34" charset="0"/>
              </a:rPr>
              <a:t>C</a:t>
            </a:r>
            <a:r>
              <a:rPr lang="pt-BR" sz="1600" b="1" i="0" dirty="0">
                <a:effectLst/>
                <a:latin typeface="Arial" panose="020B0604020202020204" pitchFamily="34" charset="0"/>
              </a:rPr>
              <a:t>onsiderado o fundador da </a:t>
            </a:r>
            <a:r>
              <a:rPr lang="pt-BR" sz="1600" b="1" dirty="0">
                <a:latin typeface="Arial" panose="020B0604020202020204" pitchFamily="34" charset="0"/>
              </a:rPr>
              <a:t>Astronomia</a:t>
            </a:r>
            <a:r>
              <a:rPr lang="pt-BR" sz="1600" b="1" i="0" dirty="0">
                <a:effectLst/>
                <a:latin typeface="Arial" panose="020B0604020202020204" pitchFamily="34" charset="0"/>
              </a:rPr>
              <a:t> Científica;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600" b="1" i="0" dirty="0">
              <a:effectLst/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b="1" dirty="0">
                <a:latin typeface="Arial" panose="020B0604020202020204" pitchFamily="34" charset="0"/>
              </a:rPr>
              <a:t>C</a:t>
            </a:r>
            <a:r>
              <a:rPr lang="pt-BR" sz="1600" b="1" i="0" dirty="0">
                <a:effectLst/>
                <a:latin typeface="Arial" panose="020B0604020202020204" pitchFamily="34" charset="0"/>
              </a:rPr>
              <a:t>hamado de pai da </a:t>
            </a:r>
            <a:r>
              <a:rPr lang="pt-BR" sz="1600" b="1" dirty="0">
                <a:latin typeface="Arial" panose="020B0604020202020204" pitchFamily="34" charset="0"/>
              </a:rPr>
              <a:t>Trigonometria</a:t>
            </a:r>
            <a:r>
              <a:rPr lang="pt-BR" sz="1600" b="1" i="0" dirty="0">
                <a:effectLst/>
                <a:latin typeface="Arial" panose="020B0604020202020204" pitchFamily="34" charset="0"/>
              </a:rPr>
              <a:t> (</a:t>
            </a:r>
            <a:r>
              <a:rPr lang="pt-BR" sz="1600" b="1" dirty="0">
                <a:latin typeface="Arial" panose="020B0604020202020204" pitchFamily="34" charset="0"/>
              </a:rPr>
              <a:t>T</a:t>
            </a:r>
            <a:r>
              <a:rPr lang="pt-BR" sz="1600" b="1" i="0" dirty="0">
                <a:effectLst/>
                <a:latin typeface="Arial" panose="020B0604020202020204" pitchFamily="34" charset="0"/>
              </a:rPr>
              <a:t>abela Trigonométrica);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600" b="1" dirty="0"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b="1" i="0" dirty="0">
                <a:effectLst/>
                <a:latin typeface="Arial" panose="020B0604020202020204" pitchFamily="34" charset="0"/>
              </a:rPr>
              <a:t>Responsável pela divisão do círculo em 360 partes iguais,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600" b="1" dirty="0"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b="1" i="0" dirty="0">
                <a:effectLst/>
                <a:latin typeface="Arial" panose="020B0604020202020204" pitchFamily="34" charset="0"/>
              </a:rPr>
              <a:t>e da divisão do grau em sessenta minutos de sessenta segundos.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15DC1F1-9548-B321-ECF7-CA44E3997B88}"/>
              </a:ext>
            </a:extLst>
          </p:cNvPr>
          <p:cNvSpPr txBox="1"/>
          <p:nvPr/>
        </p:nvSpPr>
        <p:spPr>
          <a:xfrm>
            <a:off x="323530" y="4293096"/>
            <a:ext cx="698477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DESCOBERTAS IMPORTANTES NA ASTRONOMIA</a:t>
            </a:r>
          </a:p>
          <a:p>
            <a:endParaRPr lang="pt-BR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Rejeitou a teoria heliocêntrica de </a:t>
            </a:r>
            <a:r>
              <a:rPr lang="pt-BR" dirty="0">
                <a:solidFill>
                  <a:srgbClr val="3366CC"/>
                </a:solidFill>
                <a:latin typeface="Arial" panose="020B0604020202020204" pitchFamily="34" charset="0"/>
              </a:rPr>
              <a:t>Aristarco de </a:t>
            </a:r>
            <a:r>
              <a:rPr lang="pt-BR" dirty="0" err="1">
                <a:solidFill>
                  <a:srgbClr val="3366CC"/>
                </a:solidFill>
                <a:latin typeface="Arial" panose="020B0604020202020204" pitchFamily="34" charset="0"/>
              </a:rPr>
              <a:t>Samos</a:t>
            </a:r>
            <a:r>
              <a:rPr lang="pt-BR" dirty="0">
                <a:solidFill>
                  <a:srgbClr val="3366CC"/>
                </a:solidFill>
                <a:latin typeface="Arial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202122"/>
                </a:solidFill>
                <a:latin typeface="Arial" panose="020B0604020202020204" pitchFamily="34" charset="0"/>
              </a:rPr>
              <a:t>D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esprezou os ensinamentos da astrologia;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202122"/>
                </a:solidFill>
                <a:latin typeface="Arial" panose="020B0604020202020204" pitchFamily="34" charset="0"/>
              </a:rPr>
              <a:t>C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riticou a obra geográfica de </a:t>
            </a:r>
            <a:r>
              <a:rPr lang="pt-BR" dirty="0" err="1">
                <a:solidFill>
                  <a:srgbClr val="3366CC"/>
                </a:solidFill>
                <a:latin typeface="Arial" panose="020B0604020202020204" pitchFamily="34" charset="0"/>
              </a:rPr>
              <a:t>Eratóstenes</a:t>
            </a:r>
            <a:r>
              <a:rPr lang="pt-BR" dirty="0">
                <a:solidFill>
                  <a:srgbClr val="202122"/>
                </a:solidFill>
                <a:latin typeface="Arial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Determinou princípios matemáticos para a localização de pontos na superfície da Terra.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067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1E67181E-3B9C-9C0C-C5CF-73DA48BE10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1754161"/>
              </p:ext>
            </p:extLst>
          </p:nvPr>
        </p:nvGraphicFramePr>
        <p:xfrm>
          <a:off x="467543" y="217635"/>
          <a:ext cx="4680521" cy="1627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015DC1F1-9548-B321-ECF7-CA44E3997B88}"/>
              </a:ext>
            </a:extLst>
          </p:cNvPr>
          <p:cNvSpPr txBox="1"/>
          <p:nvPr/>
        </p:nvSpPr>
        <p:spPr>
          <a:xfrm>
            <a:off x="432028" y="1844824"/>
            <a:ext cx="471603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DESCOBERTAS IMPORTANTES NA </a:t>
            </a:r>
          </a:p>
          <a:p>
            <a:r>
              <a:rPr lang="pt-BR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ASTRONOMIA</a:t>
            </a:r>
          </a:p>
          <a:p>
            <a:endParaRPr lang="pt-BR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202122"/>
                </a:solidFill>
                <a:latin typeface="Arial" panose="020B0604020202020204" pitchFamily="34" charset="0"/>
              </a:rPr>
              <a:t>M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elhoramentos das constantes </a:t>
            </a:r>
          </a:p>
          <a:p>
            <a:r>
              <a:rPr lang="pt-BR" dirty="0">
                <a:solidFill>
                  <a:srgbClr val="202122"/>
                </a:solidFill>
                <a:latin typeface="Arial" panose="020B0604020202020204" pitchFamily="34" charset="0"/>
              </a:rPr>
              <a:t>     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astronômicas: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duração do dia e do ano, com uma aproximação de 6min30s;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elaboração do primeiro catálogo estelar da história com cerca de 850 estrelas;</a:t>
            </a:r>
          </a:p>
          <a:p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202122"/>
                </a:solidFill>
                <a:latin typeface="Arial" panose="020B0604020202020204" pitchFamily="34" charset="0"/>
              </a:rPr>
              <a:t>D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escoberta da </a:t>
            </a:r>
            <a:r>
              <a:rPr lang="pt-BR" dirty="0">
                <a:solidFill>
                  <a:srgbClr val="3366CC"/>
                </a:solidFill>
                <a:latin typeface="Arial" panose="020B0604020202020204" pitchFamily="34" charset="0"/>
              </a:rPr>
              <a:t>Precessão dos Equinócios</a:t>
            </a:r>
            <a:r>
              <a:rPr lang="pt-BR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movimento cíclico ao longo da eclíptica, </a:t>
            </a:r>
            <a:endParaRPr lang="pt-BR" dirty="0"/>
          </a:p>
        </p:txBody>
      </p:sp>
      <p:pic>
        <p:nvPicPr>
          <p:cNvPr id="2050" name="Picture 2" descr="Bem-vindos à primavera!">
            <a:extLst>
              <a:ext uri="{FF2B5EF4-FFF2-40B4-BE49-F238E27FC236}">
                <a16:creationId xmlns:a16="http://schemas.microsoft.com/office/drawing/2014/main" id="{788B0294-0352-D8E7-A051-5A4708861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73977"/>
            <a:ext cx="3835159" cy="287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bservatório de Astronomia de Patos de Minas®: PRECESSÃO DOS EQUINÓCIOS E  NUTAÇÃO">
            <a:extLst>
              <a:ext uri="{FF2B5EF4-FFF2-40B4-BE49-F238E27FC236}">
                <a16:creationId xmlns:a16="http://schemas.microsoft.com/office/drawing/2014/main" id="{5FA1D052-B1DD-3379-C278-224C22122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785" y="3327691"/>
            <a:ext cx="38481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E69A119-663D-7266-8B73-75B1D64491C9}"/>
              </a:ext>
            </a:extLst>
          </p:cNvPr>
          <p:cNvSpPr txBox="1"/>
          <p:nvPr/>
        </p:nvSpPr>
        <p:spPr>
          <a:xfrm>
            <a:off x="683568" y="5733256"/>
            <a:ext cx="66268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causado pela ação do Sol e da Lua sobre a direção do eixo de rotação da Terra com período de cerca de 26 000 anos.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2511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1" name="Picture 20" descr="Imagens vetoriais Lua | Depositphotos">
            <a:extLst>
              <a:ext uri="{FF2B5EF4-FFF2-40B4-BE49-F238E27FC236}">
                <a16:creationId xmlns:a16="http://schemas.microsoft.com/office/drawing/2014/main" id="{4EB6176F-5513-121A-0996-1AEB601A0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899" y="771292"/>
            <a:ext cx="353373" cy="35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Picture 20" descr="Imagens vetoriais Lua | Depositphotos">
            <a:extLst>
              <a:ext uri="{FF2B5EF4-FFF2-40B4-BE49-F238E27FC236}">
                <a16:creationId xmlns:a16="http://schemas.microsoft.com/office/drawing/2014/main" id="{81EA16E7-1C0F-89D1-4B77-59ACCC8B8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738" y="1837337"/>
            <a:ext cx="353373" cy="35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15DC1F1-9548-B321-ECF7-CA44E3997B88}"/>
              </a:ext>
            </a:extLst>
          </p:cNvPr>
          <p:cNvSpPr txBox="1"/>
          <p:nvPr/>
        </p:nvSpPr>
        <p:spPr>
          <a:xfrm>
            <a:off x="600538" y="3869967"/>
            <a:ext cx="8291942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202122"/>
                </a:solidFill>
                <a:latin typeface="Arial" panose="020B0604020202020204" pitchFamily="34" charset="0"/>
              </a:rPr>
              <a:t>Objetivo dele era calcular o valor de </a:t>
            </a:r>
            <a:r>
              <a:rPr lang="pt-BR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pt-BR" sz="2000" dirty="0">
                <a:solidFill>
                  <a:srgbClr val="2021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pt-BR" dirty="0">
                <a:solidFill>
                  <a:srgbClr val="202122"/>
                </a:solidFill>
                <a:latin typeface="Arial" panose="020B0604020202020204" pitchFamily="34" charset="0"/>
              </a:rPr>
              <a:t>distância Terra-Lua) que é a hipotenusa do triângulo retângulo ABC</a:t>
            </a:r>
            <a:endParaRPr lang="pt-BR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Ele sabia que o tempo de duração da eclipse que era aproximadamente </a:t>
            </a:r>
          </a:p>
          <a:p>
            <a:r>
              <a:rPr lang="pt-BR" dirty="0">
                <a:solidFill>
                  <a:srgbClr val="202122"/>
                </a:solidFill>
                <a:latin typeface="Arial" panose="020B0604020202020204" pitchFamily="34" charset="0"/>
              </a:rPr>
              <a:t>    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100 minutos.</a:t>
            </a:r>
          </a:p>
          <a:p>
            <a:endParaRPr lang="pt-BR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202122"/>
                </a:solidFill>
                <a:latin typeface="Arial" panose="020B0604020202020204" pitchFamily="34" charset="0"/>
              </a:rPr>
              <a:t>Sabia também que o tempo de uma volta completa da Lua em </a:t>
            </a:r>
          </a:p>
          <a:p>
            <a:r>
              <a:rPr lang="pt-BR" dirty="0">
                <a:solidFill>
                  <a:srgbClr val="202122"/>
                </a:solidFill>
                <a:latin typeface="Arial" panose="020B0604020202020204" pitchFamily="34" charset="0"/>
              </a:rPr>
              <a:t>     torno da Terra era de 27,3 dias.</a:t>
            </a:r>
            <a:endParaRPr lang="pt-BR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76" name="Imagem 2075" descr="Desenho de um círculo&#10;&#10;Descrição gerada automaticamente com confiança média">
            <a:extLst>
              <a:ext uri="{FF2B5EF4-FFF2-40B4-BE49-F238E27FC236}">
                <a16:creationId xmlns:a16="http://schemas.microsoft.com/office/drawing/2014/main" id="{907CE478-16B1-56DB-D4C8-38CD51D4B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1026930" cy="2232246"/>
          </a:xfrm>
          <a:prstGeom prst="rect">
            <a:avLst/>
          </a:prstGeom>
        </p:spPr>
      </p:pic>
      <p:pic>
        <p:nvPicPr>
          <p:cNvPr id="1040" name="Picture 16" descr="Planeta Terra: dados gerais, características, origem - Escola Kids">
            <a:extLst>
              <a:ext uri="{FF2B5EF4-FFF2-40B4-BE49-F238E27FC236}">
                <a16:creationId xmlns:a16="http://schemas.microsoft.com/office/drawing/2014/main" id="{42A0ED1D-E9B5-2211-3FE7-861CB43A0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405" y="750594"/>
            <a:ext cx="2424755" cy="145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78" name="Conector reto 2077">
            <a:extLst>
              <a:ext uri="{FF2B5EF4-FFF2-40B4-BE49-F238E27FC236}">
                <a16:creationId xmlns:a16="http://schemas.microsoft.com/office/drawing/2014/main" id="{384B088C-1674-A2FB-044E-CD307AD55304}"/>
              </a:ext>
            </a:extLst>
          </p:cNvPr>
          <p:cNvCxnSpPr>
            <a:cxnSpLocks/>
          </p:cNvCxnSpPr>
          <p:nvPr/>
        </p:nvCxnSpPr>
        <p:spPr>
          <a:xfrm>
            <a:off x="539552" y="386952"/>
            <a:ext cx="7992888" cy="93610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Conector reto 1023">
            <a:extLst>
              <a:ext uri="{FF2B5EF4-FFF2-40B4-BE49-F238E27FC236}">
                <a16:creationId xmlns:a16="http://schemas.microsoft.com/office/drawing/2014/main" id="{EA3FD0AD-9A39-3AF6-A143-65849FCFF8DD}"/>
              </a:ext>
            </a:extLst>
          </p:cNvPr>
          <p:cNvCxnSpPr>
            <a:cxnSpLocks/>
          </p:cNvCxnSpPr>
          <p:nvPr/>
        </p:nvCxnSpPr>
        <p:spPr>
          <a:xfrm flipV="1">
            <a:off x="539552" y="1682516"/>
            <a:ext cx="7992888" cy="846967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Conector reto 1027">
            <a:extLst>
              <a:ext uri="{FF2B5EF4-FFF2-40B4-BE49-F238E27FC236}">
                <a16:creationId xmlns:a16="http://schemas.microsoft.com/office/drawing/2014/main" id="{826937A3-0976-739E-8935-CAB1442C202E}"/>
              </a:ext>
            </a:extLst>
          </p:cNvPr>
          <p:cNvCxnSpPr>
            <a:cxnSpLocks/>
          </p:cNvCxnSpPr>
          <p:nvPr/>
        </p:nvCxnSpPr>
        <p:spPr>
          <a:xfrm>
            <a:off x="539552" y="386952"/>
            <a:ext cx="7920880" cy="203393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Conector reto 1033">
            <a:extLst>
              <a:ext uri="{FF2B5EF4-FFF2-40B4-BE49-F238E27FC236}">
                <a16:creationId xmlns:a16="http://schemas.microsoft.com/office/drawing/2014/main" id="{694CB29B-A20D-203C-E15E-5D2C0E44AC5E}"/>
              </a:ext>
            </a:extLst>
          </p:cNvPr>
          <p:cNvCxnSpPr>
            <a:cxnSpLocks/>
          </p:cNvCxnSpPr>
          <p:nvPr/>
        </p:nvCxnSpPr>
        <p:spPr>
          <a:xfrm flipV="1">
            <a:off x="539552" y="620688"/>
            <a:ext cx="7776864" cy="190879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Conector reto 1041">
            <a:extLst>
              <a:ext uri="{FF2B5EF4-FFF2-40B4-BE49-F238E27FC236}">
                <a16:creationId xmlns:a16="http://schemas.microsoft.com/office/drawing/2014/main" id="{333C3B7A-061A-F524-E29E-8C315C84B083}"/>
              </a:ext>
            </a:extLst>
          </p:cNvPr>
          <p:cNvCxnSpPr>
            <a:cxnSpLocks/>
          </p:cNvCxnSpPr>
          <p:nvPr/>
        </p:nvCxnSpPr>
        <p:spPr>
          <a:xfrm>
            <a:off x="1474376" y="1484782"/>
            <a:ext cx="7058064" cy="36005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3" name="Arco 1052">
            <a:extLst>
              <a:ext uri="{FF2B5EF4-FFF2-40B4-BE49-F238E27FC236}">
                <a16:creationId xmlns:a16="http://schemas.microsoft.com/office/drawing/2014/main" id="{2B7C0CA3-D574-502C-AA2B-1E9A3A4A66A4}"/>
              </a:ext>
            </a:extLst>
          </p:cNvPr>
          <p:cNvSpPr/>
          <p:nvPr/>
        </p:nvSpPr>
        <p:spPr>
          <a:xfrm rot="2492771">
            <a:off x="4560220" y="516500"/>
            <a:ext cx="1894674" cy="2117173"/>
          </a:xfrm>
          <a:prstGeom prst="arc">
            <a:avLst>
              <a:gd name="adj1" fmla="val 15696208"/>
              <a:gd name="adj2" fmla="val 926750"/>
            </a:avLst>
          </a:prstGeom>
          <a:ln w="127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88" name="Picture 20" descr="Imagens vetoriais Lua | Depositphotos">
            <a:extLst>
              <a:ext uri="{FF2B5EF4-FFF2-40B4-BE49-F238E27FC236}">
                <a16:creationId xmlns:a16="http://schemas.microsoft.com/office/drawing/2014/main" id="{B5FF35C5-0CA9-5F4C-D41D-CCA08D6F1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662" y="1328499"/>
            <a:ext cx="353373" cy="35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3" name="Arco 2092">
            <a:extLst>
              <a:ext uri="{FF2B5EF4-FFF2-40B4-BE49-F238E27FC236}">
                <a16:creationId xmlns:a16="http://schemas.microsoft.com/office/drawing/2014/main" id="{92EE74C3-2DBC-8F0A-F4EC-24D982622125}"/>
              </a:ext>
            </a:extLst>
          </p:cNvPr>
          <p:cNvSpPr/>
          <p:nvPr/>
        </p:nvSpPr>
        <p:spPr>
          <a:xfrm>
            <a:off x="5390400" y="1325149"/>
            <a:ext cx="234314" cy="305742"/>
          </a:xfrm>
          <a:prstGeom prst="arc">
            <a:avLst>
              <a:gd name="adj1" fmla="val 16200000"/>
              <a:gd name="adj2" fmla="val 101171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94" name="Arco 2093">
            <a:extLst>
              <a:ext uri="{FF2B5EF4-FFF2-40B4-BE49-F238E27FC236}">
                <a16:creationId xmlns:a16="http://schemas.microsoft.com/office/drawing/2014/main" id="{94F5F2C7-F4D7-DB75-891F-8BA1FF0E136D}"/>
              </a:ext>
            </a:extLst>
          </p:cNvPr>
          <p:cNvSpPr/>
          <p:nvPr/>
        </p:nvSpPr>
        <p:spPr>
          <a:xfrm rot="11472179">
            <a:off x="3924683" y="1181020"/>
            <a:ext cx="234314" cy="305742"/>
          </a:xfrm>
          <a:prstGeom prst="arc">
            <a:avLst>
              <a:gd name="adj1" fmla="val 16200000"/>
              <a:gd name="adj2" fmla="val 101171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95" name="Arco 2094">
            <a:extLst>
              <a:ext uri="{FF2B5EF4-FFF2-40B4-BE49-F238E27FC236}">
                <a16:creationId xmlns:a16="http://schemas.microsoft.com/office/drawing/2014/main" id="{0E28284D-B8D7-D987-FE42-7E9C70CA67C1}"/>
              </a:ext>
            </a:extLst>
          </p:cNvPr>
          <p:cNvSpPr/>
          <p:nvPr/>
        </p:nvSpPr>
        <p:spPr>
          <a:xfrm rot="860726">
            <a:off x="1046233" y="395666"/>
            <a:ext cx="234314" cy="305742"/>
          </a:xfrm>
          <a:prstGeom prst="arc">
            <a:avLst>
              <a:gd name="adj1" fmla="val 18848158"/>
              <a:gd name="adj2" fmla="val 16010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97" name="Arco 2096">
            <a:extLst>
              <a:ext uri="{FF2B5EF4-FFF2-40B4-BE49-F238E27FC236}">
                <a16:creationId xmlns:a16="http://schemas.microsoft.com/office/drawing/2014/main" id="{F5C75FA7-1D8B-8F42-7657-D4127563A5A3}"/>
              </a:ext>
            </a:extLst>
          </p:cNvPr>
          <p:cNvSpPr/>
          <p:nvPr/>
        </p:nvSpPr>
        <p:spPr>
          <a:xfrm rot="11472179">
            <a:off x="5967012" y="869602"/>
            <a:ext cx="234314" cy="305742"/>
          </a:xfrm>
          <a:prstGeom prst="arc">
            <a:avLst>
              <a:gd name="adj1" fmla="val 16200000"/>
              <a:gd name="adj2" fmla="val 2073444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099" name="Conector reto 2098">
            <a:extLst>
              <a:ext uri="{FF2B5EF4-FFF2-40B4-BE49-F238E27FC236}">
                <a16:creationId xmlns:a16="http://schemas.microsoft.com/office/drawing/2014/main" id="{46117340-D536-5320-3339-74D3D23F1D91}"/>
              </a:ext>
            </a:extLst>
          </p:cNvPr>
          <p:cNvCxnSpPr>
            <a:cxnSpLocks/>
          </p:cNvCxnSpPr>
          <p:nvPr/>
        </p:nvCxnSpPr>
        <p:spPr>
          <a:xfrm>
            <a:off x="4781038" y="887501"/>
            <a:ext cx="0" cy="57891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1" name="Retângulo 2100">
            <a:extLst>
              <a:ext uri="{FF2B5EF4-FFF2-40B4-BE49-F238E27FC236}">
                <a16:creationId xmlns:a16="http://schemas.microsoft.com/office/drawing/2014/main" id="{218A5541-91A5-A3A0-58B7-0E5AB1F04AF1}"/>
              </a:ext>
            </a:extLst>
          </p:cNvPr>
          <p:cNvSpPr/>
          <p:nvPr/>
        </p:nvSpPr>
        <p:spPr>
          <a:xfrm>
            <a:off x="4788024" y="908720"/>
            <a:ext cx="98320" cy="10612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02" name="Retângulo 2101">
            <a:extLst>
              <a:ext uri="{FF2B5EF4-FFF2-40B4-BE49-F238E27FC236}">
                <a16:creationId xmlns:a16="http://schemas.microsoft.com/office/drawing/2014/main" id="{EFA7E450-A091-0A45-45CB-2E590F8AC27C}"/>
              </a:ext>
            </a:extLst>
          </p:cNvPr>
          <p:cNvSpPr/>
          <p:nvPr/>
        </p:nvSpPr>
        <p:spPr>
          <a:xfrm>
            <a:off x="4704994" y="887501"/>
            <a:ext cx="98320" cy="10612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03" name="CaixaDeTexto 2102">
            <a:extLst>
              <a:ext uri="{FF2B5EF4-FFF2-40B4-BE49-F238E27FC236}">
                <a16:creationId xmlns:a16="http://schemas.microsoft.com/office/drawing/2014/main" id="{CBE23221-CB13-1445-4FA3-0F0B45ED12CC}"/>
              </a:ext>
            </a:extLst>
          </p:cNvPr>
          <p:cNvSpPr txBox="1"/>
          <p:nvPr/>
        </p:nvSpPr>
        <p:spPr>
          <a:xfrm>
            <a:off x="4551515" y="1030666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2104" name="CaixaDeTexto 2103">
            <a:extLst>
              <a:ext uri="{FF2B5EF4-FFF2-40B4-BE49-F238E27FC236}">
                <a16:creationId xmlns:a16="http://schemas.microsoft.com/office/drawing/2014/main" id="{B28A892A-1FED-5964-0FF8-AE91B6C12073}"/>
              </a:ext>
            </a:extLst>
          </p:cNvPr>
          <p:cNvSpPr txBox="1"/>
          <p:nvPr/>
        </p:nvSpPr>
        <p:spPr>
          <a:xfrm>
            <a:off x="1206442" y="390714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ym typeface="Symbol" panose="05050102010706020507" pitchFamily="18" charset="2"/>
              </a:rPr>
              <a:t></a:t>
            </a:r>
            <a:endParaRPr lang="pt-BR" sz="1200" dirty="0"/>
          </a:p>
        </p:txBody>
      </p:sp>
      <p:sp>
        <p:nvSpPr>
          <p:cNvPr id="2105" name="CaixaDeTexto 2104">
            <a:extLst>
              <a:ext uri="{FF2B5EF4-FFF2-40B4-BE49-F238E27FC236}">
                <a16:creationId xmlns:a16="http://schemas.microsoft.com/office/drawing/2014/main" id="{41CF013D-035F-10AE-C476-FF22EBA46C79}"/>
              </a:ext>
            </a:extLst>
          </p:cNvPr>
          <p:cNvSpPr txBox="1"/>
          <p:nvPr/>
        </p:nvSpPr>
        <p:spPr>
          <a:xfrm>
            <a:off x="5741507" y="969819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ym typeface="Symbol" panose="05050102010706020507" pitchFamily="18" charset="2"/>
              </a:rPr>
              <a:t></a:t>
            </a:r>
            <a:endParaRPr lang="pt-BR" sz="1200" dirty="0"/>
          </a:p>
        </p:txBody>
      </p:sp>
      <p:sp>
        <p:nvSpPr>
          <p:cNvPr id="2106" name="CaixaDeTexto 2105">
            <a:extLst>
              <a:ext uri="{FF2B5EF4-FFF2-40B4-BE49-F238E27FC236}">
                <a16:creationId xmlns:a16="http://schemas.microsoft.com/office/drawing/2014/main" id="{687FB7C3-A8F2-BDA6-BB45-CA256971CA03}"/>
              </a:ext>
            </a:extLst>
          </p:cNvPr>
          <p:cNvSpPr txBox="1"/>
          <p:nvPr/>
        </p:nvSpPr>
        <p:spPr>
          <a:xfrm>
            <a:off x="3717636" y="1198601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ym typeface="Symbol" panose="05050102010706020507" pitchFamily="18" charset="2"/>
              </a:rPr>
              <a:t></a:t>
            </a:r>
            <a:endParaRPr lang="pt-BR" sz="1200" dirty="0"/>
          </a:p>
        </p:txBody>
      </p:sp>
      <p:sp>
        <p:nvSpPr>
          <p:cNvPr id="2107" name="CaixaDeTexto 2106">
            <a:extLst>
              <a:ext uri="{FF2B5EF4-FFF2-40B4-BE49-F238E27FC236}">
                <a16:creationId xmlns:a16="http://schemas.microsoft.com/office/drawing/2014/main" id="{7516773D-DF61-FEC5-8FAA-223662C71B07}"/>
              </a:ext>
            </a:extLst>
          </p:cNvPr>
          <p:cNvSpPr txBox="1"/>
          <p:nvPr/>
        </p:nvSpPr>
        <p:spPr>
          <a:xfrm>
            <a:off x="5558218" y="1253927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ym typeface="Symbol" panose="05050102010706020507" pitchFamily="18" charset="2"/>
              </a:rPr>
              <a:t></a:t>
            </a:r>
            <a:endParaRPr lang="pt-BR" sz="1200" dirty="0"/>
          </a:p>
        </p:txBody>
      </p:sp>
      <p:sp>
        <p:nvSpPr>
          <p:cNvPr id="2108" name="CaixaDeTexto 2107">
            <a:extLst>
              <a:ext uri="{FF2B5EF4-FFF2-40B4-BE49-F238E27FC236}">
                <a16:creationId xmlns:a16="http://schemas.microsoft.com/office/drawing/2014/main" id="{8E49DD0B-D647-61E6-8B0A-EB7DD018471F}"/>
              </a:ext>
            </a:extLst>
          </p:cNvPr>
          <p:cNvSpPr txBox="1"/>
          <p:nvPr/>
        </p:nvSpPr>
        <p:spPr>
          <a:xfrm>
            <a:off x="5462094" y="102144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endParaRPr lang="pt-BR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09" name="CaixaDeTexto 2108">
            <a:extLst>
              <a:ext uri="{FF2B5EF4-FFF2-40B4-BE49-F238E27FC236}">
                <a16:creationId xmlns:a16="http://schemas.microsoft.com/office/drawing/2014/main" id="{19AD903E-9FE2-2395-5015-5B73DF31296E}"/>
              </a:ext>
            </a:extLst>
          </p:cNvPr>
          <p:cNvSpPr txBox="1"/>
          <p:nvPr/>
        </p:nvSpPr>
        <p:spPr>
          <a:xfrm>
            <a:off x="4655766" y="623265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accent2">
                    <a:lumMod val="50000"/>
                  </a:schemeClr>
                </a:solidFill>
                <a:sym typeface="Symbol" panose="05050102010706020507" pitchFamily="18" charset="2"/>
              </a:rPr>
              <a:t>A</a:t>
            </a:r>
            <a:endParaRPr lang="pt-BR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12" name="CaixaDeTexto 2111">
            <a:extLst>
              <a:ext uri="{FF2B5EF4-FFF2-40B4-BE49-F238E27FC236}">
                <a16:creationId xmlns:a16="http://schemas.microsoft.com/office/drawing/2014/main" id="{9D7E1BFF-C50F-4107-C2CE-EF5812A2F591}"/>
              </a:ext>
            </a:extLst>
          </p:cNvPr>
          <p:cNvSpPr txBox="1"/>
          <p:nvPr/>
        </p:nvSpPr>
        <p:spPr>
          <a:xfrm>
            <a:off x="6394743" y="1024458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accent2">
                    <a:lumMod val="50000"/>
                  </a:schemeClr>
                </a:solidFill>
                <a:sym typeface="Symbol" panose="05050102010706020507" pitchFamily="18" charset="2"/>
              </a:rPr>
              <a:t>C</a:t>
            </a:r>
            <a:endParaRPr lang="pt-BR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13" name="CaixaDeTexto 2112">
            <a:extLst>
              <a:ext uri="{FF2B5EF4-FFF2-40B4-BE49-F238E27FC236}">
                <a16:creationId xmlns:a16="http://schemas.microsoft.com/office/drawing/2014/main" id="{02EB849B-1BED-E622-849D-F03098E4C775}"/>
              </a:ext>
            </a:extLst>
          </p:cNvPr>
          <p:cNvSpPr txBox="1"/>
          <p:nvPr/>
        </p:nvSpPr>
        <p:spPr>
          <a:xfrm>
            <a:off x="4667626" y="1417069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accent2">
                    <a:lumMod val="50000"/>
                  </a:schemeClr>
                </a:solidFill>
                <a:sym typeface="Symbol" panose="05050102010706020507" pitchFamily="18" charset="2"/>
              </a:rPr>
              <a:t>B</a:t>
            </a:r>
            <a:endParaRPr lang="pt-BR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15" name="CaixaDeTexto 2114">
            <a:extLst>
              <a:ext uri="{FF2B5EF4-FFF2-40B4-BE49-F238E27FC236}">
                <a16:creationId xmlns:a16="http://schemas.microsoft.com/office/drawing/2014/main" id="{DED902FD-F8E8-275B-65D5-FF5F96C0DAA3}"/>
              </a:ext>
            </a:extLst>
          </p:cNvPr>
          <p:cNvSpPr txBox="1"/>
          <p:nvPr/>
        </p:nvSpPr>
        <p:spPr>
          <a:xfrm>
            <a:off x="2447302" y="2505326"/>
            <a:ext cx="47286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02122"/>
                </a:solidFill>
                <a:latin typeface="Arial" panose="020B0604020202020204" pitchFamily="34" charset="0"/>
              </a:rPr>
              <a:t>  </a:t>
            </a:r>
            <a:r>
              <a:rPr lang="pt-BR" sz="1400" dirty="0">
                <a:solidFill>
                  <a:srgbClr val="202122"/>
                </a:solidFill>
                <a:latin typeface="Arial" panose="020B0604020202020204" pitchFamily="34" charset="0"/>
              </a:rPr>
              <a:t>Figura ilustrativa de uma Eclipse Lunar (fora de escala).</a:t>
            </a:r>
            <a:r>
              <a:rPr lang="pt-BR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117" name="CaixaDeTexto 2116">
            <a:extLst>
              <a:ext uri="{FF2B5EF4-FFF2-40B4-BE49-F238E27FC236}">
                <a16:creationId xmlns:a16="http://schemas.microsoft.com/office/drawing/2014/main" id="{1ECE79AC-BB2A-A383-B8CF-18C7DE8E6F58}"/>
              </a:ext>
            </a:extLst>
          </p:cNvPr>
          <p:cNvSpPr txBox="1"/>
          <p:nvPr/>
        </p:nvSpPr>
        <p:spPr>
          <a:xfrm>
            <a:off x="539552" y="2969554"/>
            <a:ext cx="7992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IMAGINAÇÃO DE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</a:rPr>
              <a:t>ARISTARCO PARA O CÁLCULO DA DISTÂNCIA TERRA-LUA A </a:t>
            </a:r>
            <a:r>
              <a:rPr lang="pt-BR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PARTIR DE UMA ECLIPSE LUNAR</a:t>
            </a:r>
          </a:p>
        </p:txBody>
      </p:sp>
    </p:spTree>
    <p:extLst>
      <p:ext uri="{BB962C8B-B14F-4D97-AF65-F5344CB8AC3E}">
        <p14:creationId xmlns:p14="http://schemas.microsoft.com/office/powerpoint/2010/main" val="2429972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1" name="Picture 20" descr="Imagens vetoriais Lua | Depositphotos">
            <a:extLst>
              <a:ext uri="{FF2B5EF4-FFF2-40B4-BE49-F238E27FC236}">
                <a16:creationId xmlns:a16="http://schemas.microsoft.com/office/drawing/2014/main" id="{4EB6176F-5513-121A-0996-1AEB601A0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899" y="771292"/>
            <a:ext cx="353373" cy="35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Picture 20" descr="Imagens vetoriais Lua | Depositphotos">
            <a:extLst>
              <a:ext uri="{FF2B5EF4-FFF2-40B4-BE49-F238E27FC236}">
                <a16:creationId xmlns:a16="http://schemas.microsoft.com/office/drawing/2014/main" id="{81EA16E7-1C0F-89D1-4B77-59ACCC8B8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738" y="1837337"/>
            <a:ext cx="353373" cy="35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15DC1F1-9548-B321-ECF7-CA44E3997B88}"/>
              </a:ext>
            </a:extLst>
          </p:cNvPr>
          <p:cNvSpPr txBox="1"/>
          <p:nvPr/>
        </p:nvSpPr>
        <p:spPr>
          <a:xfrm>
            <a:off x="426028" y="3008046"/>
            <a:ext cx="8538459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Conclusão 1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 O ângulo 2 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 </a:t>
            </a:r>
            <a:r>
              <a:rPr lang="pt-BR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 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=</a:t>
            </a:r>
            <a:r>
              <a:rPr lang="pt-BR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100 minutos.</a:t>
            </a:r>
            <a:endParaRPr lang="pt-BR" sz="20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Ele sabia que o tempo de duração da eclipse que era aproximadamente </a:t>
            </a:r>
          </a:p>
          <a:p>
            <a:r>
              <a:rPr lang="pt-BR" dirty="0">
                <a:solidFill>
                  <a:srgbClr val="202122"/>
                </a:solidFill>
                <a:latin typeface="Arial" panose="020B0604020202020204" pitchFamily="34" charset="0"/>
              </a:rPr>
              <a:t>    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100 minutos.</a:t>
            </a:r>
          </a:p>
          <a:p>
            <a:endParaRPr lang="pt-BR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202122"/>
                </a:solidFill>
                <a:latin typeface="Arial" panose="020B0604020202020204" pitchFamily="34" charset="0"/>
              </a:rPr>
              <a:t>Sabia também que o tempo de uma volta completa da Lua em torno da Terra era de 27,3 dias.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202122"/>
                </a:solidFill>
                <a:latin typeface="Arial" panose="020B0604020202020204" pitchFamily="34" charset="0"/>
              </a:rPr>
              <a:t>Então, com uma Regra de Três, calcula-se o ângulo </a:t>
            </a:r>
            <a:r>
              <a:rPr lang="pt-BR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:</a:t>
            </a:r>
            <a:endParaRPr lang="pt-BR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76" name="Imagem 2075" descr="Desenho de um círculo&#10;&#10;Descrição gerada automaticamente com confiança média">
            <a:extLst>
              <a:ext uri="{FF2B5EF4-FFF2-40B4-BE49-F238E27FC236}">
                <a16:creationId xmlns:a16="http://schemas.microsoft.com/office/drawing/2014/main" id="{907CE478-16B1-56DB-D4C8-38CD51D4B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1026930" cy="2232246"/>
          </a:xfrm>
          <a:prstGeom prst="rect">
            <a:avLst/>
          </a:prstGeom>
        </p:spPr>
      </p:pic>
      <p:pic>
        <p:nvPicPr>
          <p:cNvPr id="1040" name="Picture 16" descr="Planeta Terra: dados gerais, características, origem - Escola Kids">
            <a:extLst>
              <a:ext uri="{FF2B5EF4-FFF2-40B4-BE49-F238E27FC236}">
                <a16:creationId xmlns:a16="http://schemas.microsoft.com/office/drawing/2014/main" id="{42A0ED1D-E9B5-2211-3FE7-861CB43A0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405" y="750594"/>
            <a:ext cx="2424755" cy="145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78" name="Conector reto 2077">
            <a:extLst>
              <a:ext uri="{FF2B5EF4-FFF2-40B4-BE49-F238E27FC236}">
                <a16:creationId xmlns:a16="http://schemas.microsoft.com/office/drawing/2014/main" id="{384B088C-1674-A2FB-044E-CD307AD55304}"/>
              </a:ext>
            </a:extLst>
          </p:cNvPr>
          <p:cNvCxnSpPr>
            <a:cxnSpLocks/>
          </p:cNvCxnSpPr>
          <p:nvPr/>
        </p:nvCxnSpPr>
        <p:spPr>
          <a:xfrm>
            <a:off x="539552" y="386952"/>
            <a:ext cx="7992888" cy="93610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Conector reto 1023">
            <a:extLst>
              <a:ext uri="{FF2B5EF4-FFF2-40B4-BE49-F238E27FC236}">
                <a16:creationId xmlns:a16="http://schemas.microsoft.com/office/drawing/2014/main" id="{EA3FD0AD-9A39-3AF6-A143-65849FCFF8DD}"/>
              </a:ext>
            </a:extLst>
          </p:cNvPr>
          <p:cNvCxnSpPr>
            <a:cxnSpLocks/>
          </p:cNvCxnSpPr>
          <p:nvPr/>
        </p:nvCxnSpPr>
        <p:spPr>
          <a:xfrm flipV="1">
            <a:off x="539552" y="1682516"/>
            <a:ext cx="7992888" cy="846967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Conector reto 1027">
            <a:extLst>
              <a:ext uri="{FF2B5EF4-FFF2-40B4-BE49-F238E27FC236}">
                <a16:creationId xmlns:a16="http://schemas.microsoft.com/office/drawing/2014/main" id="{826937A3-0976-739E-8935-CAB1442C202E}"/>
              </a:ext>
            </a:extLst>
          </p:cNvPr>
          <p:cNvCxnSpPr>
            <a:cxnSpLocks/>
          </p:cNvCxnSpPr>
          <p:nvPr/>
        </p:nvCxnSpPr>
        <p:spPr>
          <a:xfrm>
            <a:off x="539552" y="386952"/>
            <a:ext cx="7920880" cy="203393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Conector reto 1033">
            <a:extLst>
              <a:ext uri="{FF2B5EF4-FFF2-40B4-BE49-F238E27FC236}">
                <a16:creationId xmlns:a16="http://schemas.microsoft.com/office/drawing/2014/main" id="{694CB29B-A20D-203C-E15E-5D2C0E44AC5E}"/>
              </a:ext>
            </a:extLst>
          </p:cNvPr>
          <p:cNvCxnSpPr>
            <a:cxnSpLocks/>
          </p:cNvCxnSpPr>
          <p:nvPr/>
        </p:nvCxnSpPr>
        <p:spPr>
          <a:xfrm flipV="1">
            <a:off x="539552" y="620688"/>
            <a:ext cx="7776864" cy="190879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Conector reto 1041">
            <a:extLst>
              <a:ext uri="{FF2B5EF4-FFF2-40B4-BE49-F238E27FC236}">
                <a16:creationId xmlns:a16="http://schemas.microsoft.com/office/drawing/2014/main" id="{333C3B7A-061A-F524-E29E-8C315C84B083}"/>
              </a:ext>
            </a:extLst>
          </p:cNvPr>
          <p:cNvCxnSpPr>
            <a:cxnSpLocks/>
          </p:cNvCxnSpPr>
          <p:nvPr/>
        </p:nvCxnSpPr>
        <p:spPr>
          <a:xfrm>
            <a:off x="1474376" y="1484782"/>
            <a:ext cx="7058064" cy="36005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3" name="Arco 1052">
            <a:extLst>
              <a:ext uri="{FF2B5EF4-FFF2-40B4-BE49-F238E27FC236}">
                <a16:creationId xmlns:a16="http://schemas.microsoft.com/office/drawing/2014/main" id="{2B7C0CA3-D574-502C-AA2B-1E9A3A4A66A4}"/>
              </a:ext>
            </a:extLst>
          </p:cNvPr>
          <p:cNvSpPr/>
          <p:nvPr/>
        </p:nvSpPr>
        <p:spPr>
          <a:xfrm rot="2492771">
            <a:off x="4560220" y="516500"/>
            <a:ext cx="1894674" cy="2117173"/>
          </a:xfrm>
          <a:prstGeom prst="arc">
            <a:avLst>
              <a:gd name="adj1" fmla="val 15696208"/>
              <a:gd name="adj2" fmla="val 926750"/>
            </a:avLst>
          </a:prstGeom>
          <a:ln w="127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88" name="Picture 20" descr="Imagens vetoriais Lua | Depositphotos">
            <a:extLst>
              <a:ext uri="{FF2B5EF4-FFF2-40B4-BE49-F238E27FC236}">
                <a16:creationId xmlns:a16="http://schemas.microsoft.com/office/drawing/2014/main" id="{B5FF35C5-0CA9-5F4C-D41D-CCA08D6F1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662" y="1328499"/>
            <a:ext cx="353373" cy="35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3" name="Arco 2092">
            <a:extLst>
              <a:ext uri="{FF2B5EF4-FFF2-40B4-BE49-F238E27FC236}">
                <a16:creationId xmlns:a16="http://schemas.microsoft.com/office/drawing/2014/main" id="{92EE74C3-2DBC-8F0A-F4EC-24D982622125}"/>
              </a:ext>
            </a:extLst>
          </p:cNvPr>
          <p:cNvSpPr/>
          <p:nvPr/>
        </p:nvSpPr>
        <p:spPr>
          <a:xfrm>
            <a:off x="5390400" y="1325149"/>
            <a:ext cx="234314" cy="305742"/>
          </a:xfrm>
          <a:prstGeom prst="arc">
            <a:avLst>
              <a:gd name="adj1" fmla="val 16200000"/>
              <a:gd name="adj2" fmla="val 101171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94" name="Arco 2093">
            <a:extLst>
              <a:ext uri="{FF2B5EF4-FFF2-40B4-BE49-F238E27FC236}">
                <a16:creationId xmlns:a16="http://schemas.microsoft.com/office/drawing/2014/main" id="{94F5F2C7-F4D7-DB75-891F-8BA1FF0E136D}"/>
              </a:ext>
            </a:extLst>
          </p:cNvPr>
          <p:cNvSpPr/>
          <p:nvPr/>
        </p:nvSpPr>
        <p:spPr>
          <a:xfrm rot="11472179">
            <a:off x="3924683" y="1181020"/>
            <a:ext cx="234314" cy="305742"/>
          </a:xfrm>
          <a:prstGeom prst="arc">
            <a:avLst>
              <a:gd name="adj1" fmla="val 16200000"/>
              <a:gd name="adj2" fmla="val 101171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95" name="Arco 2094">
            <a:extLst>
              <a:ext uri="{FF2B5EF4-FFF2-40B4-BE49-F238E27FC236}">
                <a16:creationId xmlns:a16="http://schemas.microsoft.com/office/drawing/2014/main" id="{0E28284D-B8D7-D987-FE42-7E9C70CA67C1}"/>
              </a:ext>
            </a:extLst>
          </p:cNvPr>
          <p:cNvSpPr/>
          <p:nvPr/>
        </p:nvSpPr>
        <p:spPr>
          <a:xfrm rot="860726">
            <a:off x="1046233" y="395666"/>
            <a:ext cx="234314" cy="305742"/>
          </a:xfrm>
          <a:prstGeom prst="arc">
            <a:avLst>
              <a:gd name="adj1" fmla="val 18848158"/>
              <a:gd name="adj2" fmla="val 16010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97" name="Arco 2096">
            <a:extLst>
              <a:ext uri="{FF2B5EF4-FFF2-40B4-BE49-F238E27FC236}">
                <a16:creationId xmlns:a16="http://schemas.microsoft.com/office/drawing/2014/main" id="{F5C75FA7-1D8B-8F42-7657-D4127563A5A3}"/>
              </a:ext>
            </a:extLst>
          </p:cNvPr>
          <p:cNvSpPr/>
          <p:nvPr/>
        </p:nvSpPr>
        <p:spPr>
          <a:xfrm rot="11472179">
            <a:off x="5967012" y="869602"/>
            <a:ext cx="234314" cy="305742"/>
          </a:xfrm>
          <a:prstGeom prst="arc">
            <a:avLst>
              <a:gd name="adj1" fmla="val 16200000"/>
              <a:gd name="adj2" fmla="val 2073444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099" name="Conector reto 2098">
            <a:extLst>
              <a:ext uri="{FF2B5EF4-FFF2-40B4-BE49-F238E27FC236}">
                <a16:creationId xmlns:a16="http://schemas.microsoft.com/office/drawing/2014/main" id="{46117340-D536-5320-3339-74D3D23F1D91}"/>
              </a:ext>
            </a:extLst>
          </p:cNvPr>
          <p:cNvCxnSpPr>
            <a:cxnSpLocks/>
          </p:cNvCxnSpPr>
          <p:nvPr/>
        </p:nvCxnSpPr>
        <p:spPr>
          <a:xfrm>
            <a:off x="4781038" y="887501"/>
            <a:ext cx="0" cy="57891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1" name="Retângulo 2100">
            <a:extLst>
              <a:ext uri="{FF2B5EF4-FFF2-40B4-BE49-F238E27FC236}">
                <a16:creationId xmlns:a16="http://schemas.microsoft.com/office/drawing/2014/main" id="{218A5541-91A5-A3A0-58B7-0E5AB1F04AF1}"/>
              </a:ext>
            </a:extLst>
          </p:cNvPr>
          <p:cNvSpPr/>
          <p:nvPr/>
        </p:nvSpPr>
        <p:spPr>
          <a:xfrm>
            <a:off x="4788024" y="908720"/>
            <a:ext cx="98320" cy="10612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02" name="Retângulo 2101">
            <a:extLst>
              <a:ext uri="{FF2B5EF4-FFF2-40B4-BE49-F238E27FC236}">
                <a16:creationId xmlns:a16="http://schemas.microsoft.com/office/drawing/2014/main" id="{EFA7E450-A091-0A45-45CB-2E590F8AC27C}"/>
              </a:ext>
            </a:extLst>
          </p:cNvPr>
          <p:cNvSpPr/>
          <p:nvPr/>
        </p:nvSpPr>
        <p:spPr>
          <a:xfrm>
            <a:off x="4704994" y="887501"/>
            <a:ext cx="98320" cy="10612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03" name="CaixaDeTexto 2102">
            <a:extLst>
              <a:ext uri="{FF2B5EF4-FFF2-40B4-BE49-F238E27FC236}">
                <a16:creationId xmlns:a16="http://schemas.microsoft.com/office/drawing/2014/main" id="{CBE23221-CB13-1445-4FA3-0F0B45ED12CC}"/>
              </a:ext>
            </a:extLst>
          </p:cNvPr>
          <p:cNvSpPr txBox="1"/>
          <p:nvPr/>
        </p:nvSpPr>
        <p:spPr>
          <a:xfrm>
            <a:off x="4551515" y="1030666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2104" name="CaixaDeTexto 2103">
            <a:extLst>
              <a:ext uri="{FF2B5EF4-FFF2-40B4-BE49-F238E27FC236}">
                <a16:creationId xmlns:a16="http://schemas.microsoft.com/office/drawing/2014/main" id="{B28A892A-1FED-5964-0FF8-AE91B6C12073}"/>
              </a:ext>
            </a:extLst>
          </p:cNvPr>
          <p:cNvSpPr txBox="1"/>
          <p:nvPr/>
        </p:nvSpPr>
        <p:spPr>
          <a:xfrm>
            <a:off x="1206442" y="390714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ym typeface="Symbol" panose="05050102010706020507" pitchFamily="18" charset="2"/>
              </a:rPr>
              <a:t></a:t>
            </a:r>
            <a:endParaRPr lang="pt-BR" sz="1200" dirty="0"/>
          </a:p>
        </p:txBody>
      </p:sp>
      <p:sp>
        <p:nvSpPr>
          <p:cNvPr id="2105" name="CaixaDeTexto 2104">
            <a:extLst>
              <a:ext uri="{FF2B5EF4-FFF2-40B4-BE49-F238E27FC236}">
                <a16:creationId xmlns:a16="http://schemas.microsoft.com/office/drawing/2014/main" id="{41CF013D-035F-10AE-C476-FF22EBA46C79}"/>
              </a:ext>
            </a:extLst>
          </p:cNvPr>
          <p:cNvSpPr txBox="1"/>
          <p:nvPr/>
        </p:nvSpPr>
        <p:spPr>
          <a:xfrm>
            <a:off x="5741507" y="969819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ym typeface="Symbol" panose="05050102010706020507" pitchFamily="18" charset="2"/>
              </a:rPr>
              <a:t></a:t>
            </a:r>
            <a:endParaRPr lang="pt-BR" sz="1200" dirty="0"/>
          </a:p>
        </p:txBody>
      </p:sp>
      <p:sp>
        <p:nvSpPr>
          <p:cNvPr id="2106" name="CaixaDeTexto 2105">
            <a:extLst>
              <a:ext uri="{FF2B5EF4-FFF2-40B4-BE49-F238E27FC236}">
                <a16:creationId xmlns:a16="http://schemas.microsoft.com/office/drawing/2014/main" id="{687FB7C3-A8F2-BDA6-BB45-CA256971CA03}"/>
              </a:ext>
            </a:extLst>
          </p:cNvPr>
          <p:cNvSpPr txBox="1"/>
          <p:nvPr/>
        </p:nvSpPr>
        <p:spPr>
          <a:xfrm>
            <a:off x="3717636" y="1198601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ym typeface="Symbol" panose="05050102010706020507" pitchFamily="18" charset="2"/>
              </a:rPr>
              <a:t></a:t>
            </a:r>
            <a:endParaRPr lang="pt-BR" sz="1200" dirty="0"/>
          </a:p>
        </p:txBody>
      </p:sp>
      <p:sp>
        <p:nvSpPr>
          <p:cNvPr id="2107" name="CaixaDeTexto 2106">
            <a:extLst>
              <a:ext uri="{FF2B5EF4-FFF2-40B4-BE49-F238E27FC236}">
                <a16:creationId xmlns:a16="http://schemas.microsoft.com/office/drawing/2014/main" id="{7516773D-DF61-FEC5-8FAA-223662C71B07}"/>
              </a:ext>
            </a:extLst>
          </p:cNvPr>
          <p:cNvSpPr txBox="1"/>
          <p:nvPr/>
        </p:nvSpPr>
        <p:spPr>
          <a:xfrm>
            <a:off x="5558218" y="1253927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ym typeface="Symbol" panose="05050102010706020507" pitchFamily="18" charset="2"/>
              </a:rPr>
              <a:t></a:t>
            </a:r>
            <a:endParaRPr lang="pt-BR" sz="1200" dirty="0"/>
          </a:p>
        </p:txBody>
      </p:sp>
      <p:sp>
        <p:nvSpPr>
          <p:cNvPr id="2108" name="CaixaDeTexto 2107">
            <a:extLst>
              <a:ext uri="{FF2B5EF4-FFF2-40B4-BE49-F238E27FC236}">
                <a16:creationId xmlns:a16="http://schemas.microsoft.com/office/drawing/2014/main" id="{8E49DD0B-D647-61E6-8B0A-EB7DD018471F}"/>
              </a:ext>
            </a:extLst>
          </p:cNvPr>
          <p:cNvSpPr txBox="1"/>
          <p:nvPr/>
        </p:nvSpPr>
        <p:spPr>
          <a:xfrm>
            <a:off x="5462094" y="102144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endParaRPr lang="pt-BR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09" name="CaixaDeTexto 2108">
            <a:extLst>
              <a:ext uri="{FF2B5EF4-FFF2-40B4-BE49-F238E27FC236}">
                <a16:creationId xmlns:a16="http://schemas.microsoft.com/office/drawing/2014/main" id="{19AD903E-9FE2-2395-5015-5B73DF31296E}"/>
              </a:ext>
            </a:extLst>
          </p:cNvPr>
          <p:cNvSpPr txBox="1"/>
          <p:nvPr/>
        </p:nvSpPr>
        <p:spPr>
          <a:xfrm>
            <a:off x="4655766" y="623265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accent2">
                    <a:lumMod val="50000"/>
                  </a:schemeClr>
                </a:solidFill>
                <a:sym typeface="Symbol" panose="05050102010706020507" pitchFamily="18" charset="2"/>
              </a:rPr>
              <a:t>A</a:t>
            </a:r>
            <a:endParaRPr lang="pt-BR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12" name="CaixaDeTexto 2111">
            <a:extLst>
              <a:ext uri="{FF2B5EF4-FFF2-40B4-BE49-F238E27FC236}">
                <a16:creationId xmlns:a16="http://schemas.microsoft.com/office/drawing/2014/main" id="{9D7E1BFF-C50F-4107-C2CE-EF5812A2F591}"/>
              </a:ext>
            </a:extLst>
          </p:cNvPr>
          <p:cNvSpPr txBox="1"/>
          <p:nvPr/>
        </p:nvSpPr>
        <p:spPr>
          <a:xfrm>
            <a:off x="6394743" y="1024458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accent2">
                    <a:lumMod val="50000"/>
                  </a:schemeClr>
                </a:solidFill>
                <a:sym typeface="Symbol" panose="05050102010706020507" pitchFamily="18" charset="2"/>
              </a:rPr>
              <a:t>C</a:t>
            </a:r>
            <a:endParaRPr lang="pt-BR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13" name="CaixaDeTexto 2112">
            <a:extLst>
              <a:ext uri="{FF2B5EF4-FFF2-40B4-BE49-F238E27FC236}">
                <a16:creationId xmlns:a16="http://schemas.microsoft.com/office/drawing/2014/main" id="{02EB849B-1BED-E622-849D-F03098E4C775}"/>
              </a:ext>
            </a:extLst>
          </p:cNvPr>
          <p:cNvSpPr txBox="1"/>
          <p:nvPr/>
        </p:nvSpPr>
        <p:spPr>
          <a:xfrm>
            <a:off x="4667626" y="1417069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accent2">
                    <a:lumMod val="50000"/>
                  </a:schemeClr>
                </a:solidFill>
                <a:sym typeface="Symbol" panose="05050102010706020507" pitchFamily="18" charset="2"/>
              </a:rPr>
              <a:t>B</a:t>
            </a:r>
            <a:endParaRPr lang="pt-BR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15" name="CaixaDeTexto 2114">
            <a:extLst>
              <a:ext uri="{FF2B5EF4-FFF2-40B4-BE49-F238E27FC236}">
                <a16:creationId xmlns:a16="http://schemas.microsoft.com/office/drawing/2014/main" id="{DED902FD-F8E8-275B-65D5-FF5F96C0DAA3}"/>
              </a:ext>
            </a:extLst>
          </p:cNvPr>
          <p:cNvSpPr txBox="1"/>
          <p:nvPr/>
        </p:nvSpPr>
        <p:spPr>
          <a:xfrm>
            <a:off x="2447302" y="2505326"/>
            <a:ext cx="47286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02122"/>
                </a:solidFill>
                <a:latin typeface="Arial" panose="020B0604020202020204" pitchFamily="34" charset="0"/>
              </a:rPr>
              <a:t>  </a:t>
            </a:r>
            <a:r>
              <a:rPr lang="pt-BR" sz="1400" dirty="0">
                <a:solidFill>
                  <a:srgbClr val="202122"/>
                </a:solidFill>
                <a:latin typeface="Arial" panose="020B0604020202020204" pitchFamily="34" charset="0"/>
              </a:rPr>
              <a:t>Figura ilustrativa de uma Eclipse Lunar (fora de escala).</a:t>
            </a:r>
            <a:r>
              <a:rPr lang="pt-BR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305FC98-C017-EF14-76C4-DC91BCDD531A}"/>
              </a:ext>
            </a:extLst>
          </p:cNvPr>
          <p:cNvSpPr txBox="1"/>
          <p:nvPr/>
        </p:nvSpPr>
        <p:spPr>
          <a:xfrm>
            <a:off x="2995458" y="5825240"/>
            <a:ext cx="51616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t-BR" dirty="0">
                <a:solidFill>
                  <a:srgbClr val="202122"/>
                </a:solidFill>
                <a:latin typeface="Arial" panose="020B0604020202020204" pitchFamily="34" charset="0"/>
              </a:rPr>
              <a:t>2 </a:t>
            </a:r>
            <a:r>
              <a:rPr lang="pt-BR" dirty="0">
                <a:solidFill>
                  <a:srgbClr val="20212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 </a:t>
            </a:r>
            <a:r>
              <a:rPr lang="pt-BR" sz="2000" dirty="0">
                <a:solidFill>
                  <a:srgbClr val="20212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</a:t>
            </a:r>
            <a:endParaRPr lang="pt-BR" dirty="0"/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CDFB22BA-39FB-2393-CB8E-D5B28D087809}"/>
              </a:ext>
            </a:extLst>
          </p:cNvPr>
          <p:cNvCxnSpPr>
            <a:cxnSpLocks/>
          </p:cNvCxnSpPr>
          <p:nvPr/>
        </p:nvCxnSpPr>
        <p:spPr>
          <a:xfrm>
            <a:off x="3663910" y="5979129"/>
            <a:ext cx="16281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D45359D6-C14B-C335-950E-2EA016E2B5D7}"/>
                  </a:ext>
                </a:extLst>
              </p:cNvPr>
              <p:cNvSpPr txBox="1"/>
              <p:nvPr/>
            </p:nvSpPr>
            <p:spPr>
              <a:xfrm>
                <a:off x="5502305" y="5808643"/>
                <a:ext cx="5658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b="0" dirty="0"/>
                  <a:t>3</a:t>
                </a:r>
                <a14:m>
                  <m:oMath xmlns:m="http://schemas.openxmlformats.org/officeDocument/2006/math">
                    <m:r>
                      <a:rPr lang="pt-BR" b="0" i="0" smtClean="0">
                        <a:latin typeface="Cambria Math" panose="02040503050406030204" pitchFamily="18" charset="0"/>
                      </a:rPr>
                      <m:t>60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pt-BR" dirty="0"/>
                  <a:t>  </a:t>
                </a: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D45359D6-C14B-C335-950E-2EA016E2B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305" y="5808643"/>
                <a:ext cx="565861" cy="276999"/>
              </a:xfrm>
              <a:prstGeom prst="rect">
                <a:avLst/>
              </a:prstGeom>
              <a:blipFill>
                <a:blip r:embed="rId5"/>
                <a:stretch>
                  <a:fillRect l="-26087" t="-28889" b="-5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447B998D-D2A0-BA53-84DD-80DCF630C2DF}"/>
              </a:ext>
            </a:extLst>
          </p:cNvPr>
          <p:cNvCxnSpPr>
            <a:cxnSpLocks/>
          </p:cNvCxnSpPr>
          <p:nvPr/>
        </p:nvCxnSpPr>
        <p:spPr>
          <a:xfrm>
            <a:off x="3806807" y="6234734"/>
            <a:ext cx="518455" cy="25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F0EECF76-EBDB-D20F-5C98-88F221AF6240}"/>
              </a:ext>
            </a:extLst>
          </p:cNvPr>
          <p:cNvSpPr txBox="1"/>
          <p:nvPr/>
        </p:nvSpPr>
        <p:spPr>
          <a:xfrm>
            <a:off x="2843172" y="6102464"/>
            <a:ext cx="82073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t-BR" dirty="0">
                <a:solidFill>
                  <a:srgbClr val="202122"/>
                </a:solidFill>
                <a:latin typeface="Arial" panose="020B0604020202020204" pitchFamily="34" charset="0"/>
              </a:rPr>
              <a:t>100 min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5685946-7D2B-3FE2-6818-0185C0C21044}"/>
              </a:ext>
            </a:extLst>
          </p:cNvPr>
          <p:cNvSpPr txBox="1"/>
          <p:nvPr/>
        </p:nvSpPr>
        <p:spPr>
          <a:xfrm>
            <a:off x="4499992" y="6096235"/>
            <a:ext cx="229229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t-BR" dirty="0">
                <a:solidFill>
                  <a:srgbClr val="202122"/>
                </a:solidFill>
                <a:latin typeface="Arial" panose="020B0604020202020204" pitchFamily="34" charset="0"/>
              </a:rPr>
              <a:t>27,3 d </a:t>
            </a:r>
            <a:r>
              <a:rPr lang="pt-BR" dirty="0">
                <a:solidFill>
                  <a:srgbClr val="20212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 24 h  60 min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756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1" name="Picture 20" descr="Imagens vetoriais Lua | Depositphotos">
            <a:extLst>
              <a:ext uri="{FF2B5EF4-FFF2-40B4-BE49-F238E27FC236}">
                <a16:creationId xmlns:a16="http://schemas.microsoft.com/office/drawing/2014/main" id="{4EB6176F-5513-121A-0996-1AEB601A0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899" y="771292"/>
            <a:ext cx="353373" cy="35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Picture 20" descr="Imagens vetoriais Lua | Depositphotos">
            <a:extLst>
              <a:ext uri="{FF2B5EF4-FFF2-40B4-BE49-F238E27FC236}">
                <a16:creationId xmlns:a16="http://schemas.microsoft.com/office/drawing/2014/main" id="{81EA16E7-1C0F-89D1-4B77-59ACCC8B8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738" y="1837337"/>
            <a:ext cx="353373" cy="35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015DC1F1-9548-B321-ECF7-CA44E3997B88}"/>
                  </a:ext>
                </a:extLst>
              </p:cNvPr>
              <p:cNvSpPr txBox="1"/>
              <p:nvPr/>
            </p:nvSpPr>
            <p:spPr>
              <a:xfrm>
                <a:off x="395536" y="3027375"/>
                <a:ext cx="8538459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pt-BR" sz="1800" dirty="0">
                    <a:solidFill>
                      <a:srgbClr val="202122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Então</a:t>
                </a:r>
                <a:r>
                  <a:rPr lang="pt-BR" sz="1800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  <a:sym typeface="Symbol" panose="05050102010706020507" pitchFamily="18" charset="2"/>
                  </a:rPr>
                  <a:t>:                                             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pt-BR" dirty="0">
                  <a:solidFill>
                    <a:srgbClr val="202122"/>
                  </a:solidFill>
                  <a:latin typeface="Arial" panose="020B0604020202020204" pitchFamily="34" charset="0"/>
                  <a:sym typeface="Symbol" panose="05050102010706020507" pitchFamily="18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pt-BR" sz="1800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  <a:sym typeface="Symbol" panose="05050102010706020507" pitchFamily="18" charset="2"/>
                  </a:rPr>
                  <a:t>Para calcular o ângulo </a:t>
                </a:r>
                <a:r>
                  <a:rPr lang="pt-BR" sz="1800" dirty="0">
                    <a:sym typeface="Symbol" panose="05050102010706020507" pitchFamily="18" charset="2"/>
                  </a:rPr>
                  <a:t>, é introduzido o  ângulo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pt-BR" sz="2000" dirty="0">
                    <a:sym typeface="Symbol" panose="05050102010706020507" pitchFamily="18" charset="2"/>
                  </a:rPr>
                  <a:t>, de modo que,  </a:t>
                </a:r>
                <a:endParaRPr lang="pt-BR" sz="2000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015DC1F1-9548-B321-ECF7-CA44E3997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027375"/>
                <a:ext cx="8538459" cy="954107"/>
              </a:xfrm>
              <a:prstGeom prst="rect">
                <a:avLst/>
              </a:prstGeom>
              <a:blipFill>
                <a:blip r:embed="rId3"/>
                <a:stretch>
                  <a:fillRect l="-500" t="-3846" b="-108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76" name="Imagem 2075" descr="Desenho de um círculo&#10;&#10;Descrição gerada automaticamente com confiança média">
            <a:extLst>
              <a:ext uri="{FF2B5EF4-FFF2-40B4-BE49-F238E27FC236}">
                <a16:creationId xmlns:a16="http://schemas.microsoft.com/office/drawing/2014/main" id="{907CE478-16B1-56DB-D4C8-38CD51D4B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1026930" cy="2232246"/>
          </a:xfrm>
          <a:prstGeom prst="rect">
            <a:avLst/>
          </a:prstGeom>
        </p:spPr>
      </p:pic>
      <p:pic>
        <p:nvPicPr>
          <p:cNvPr id="1040" name="Picture 16" descr="Planeta Terra: dados gerais, características, origem - Escola Kids">
            <a:extLst>
              <a:ext uri="{FF2B5EF4-FFF2-40B4-BE49-F238E27FC236}">
                <a16:creationId xmlns:a16="http://schemas.microsoft.com/office/drawing/2014/main" id="{42A0ED1D-E9B5-2211-3FE7-861CB43A0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405" y="750594"/>
            <a:ext cx="2424755" cy="145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78" name="Conector reto 2077">
            <a:extLst>
              <a:ext uri="{FF2B5EF4-FFF2-40B4-BE49-F238E27FC236}">
                <a16:creationId xmlns:a16="http://schemas.microsoft.com/office/drawing/2014/main" id="{384B088C-1674-A2FB-044E-CD307AD55304}"/>
              </a:ext>
            </a:extLst>
          </p:cNvPr>
          <p:cNvCxnSpPr>
            <a:cxnSpLocks/>
          </p:cNvCxnSpPr>
          <p:nvPr/>
        </p:nvCxnSpPr>
        <p:spPr>
          <a:xfrm>
            <a:off x="539552" y="386952"/>
            <a:ext cx="7992888" cy="93610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Conector reto 1023">
            <a:extLst>
              <a:ext uri="{FF2B5EF4-FFF2-40B4-BE49-F238E27FC236}">
                <a16:creationId xmlns:a16="http://schemas.microsoft.com/office/drawing/2014/main" id="{EA3FD0AD-9A39-3AF6-A143-65849FCFF8DD}"/>
              </a:ext>
            </a:extLst>
          </p:cNvPr>
          <p:cNvCxnSpPr>
            <a:cxnSpLocks/>
          </p:cNvCxnSpPr>
          <p:nvPr/>
        </p:nvCxnSpPr>
        <p:spPr>
          <a:xfrm flipV="1">
            <a:off x="539552" y="1682516"/>
            <a:ext cx="7992888" cy="846967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Conector reto 1027">
            <a:extLst>
              <a:ext uri="{FF2B5EF4-FFF2-40B4-BE49-F238E27FC236}">
                <a16:creationId xmlns:a16="http://schemas.microsoft.com/office/drawing/2014/main" id="{826937A3-0976-739E-8935-CAB1442C202E}"/>
              </a:ext>
            </a:extLst>
          </p:cNvPr>
          <p:cNvCxnSpPr>
            <a:cxnSpLocks/>
          </p:cNvCxnSpPr>
          <p:nvPr/>
        </p:nvCxnSpPr>
        <p:spPr>
          <a:xfrm>
            <a:off x="539552" y="386952"/>
            <a:ext cx="7920880" cy="203393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Conector reto 1033">
            <a:extLst>
              <a:ext uri="{FF2B5EF4-FFF2-40B4-BE49-F238E27FC236}">
                <a16:creationId xmlns:a16="http://schemas.microsoft.com/office/drawing/2014/main" id="{694CB29B-A20D-203C-E15E-5D2C0E44AC5E}"/>
              </a:ext>
            </a:extLst>
          </p:cNvPr>
          <p:cNvCxnSpPr>
            <a:cxnSpLocks/>
          </p:cNvCxnSpPr>
          <p:nvPr/>
        </p:nvCxnSpPr>
        <p:spPr>
          <a:xfrm flipV="1">
            <a:off x="539552" y="620688"/>
            <a:ext cx="7776864" cy="190879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Conector reto 1041">
            <a:extLst>
              <a:ext uri="{FF2B5EF4-FFF2-40B4-BE49-F238E27FC236}">
                <a16:creationId xmlns:a16="http://schemas.microsoft.com/office/drawing/2014/main" id="{333C3B7A-061A-F524-E29E-8C315C84B083}"/>
              </a:ext>
            </a:extLst>
          </p:cNvPr>
          <p:cNvCxnSpPr>
            <a:cxnSpLocks/>
          </p:cNvCxnSpPr>
          <p:nvPr/>
        </p:nvCxnSpPr>
        <p:spPr>
          <a:xfrm>
            <a:off x="1474376" y="1484782"/>
            <a:ext cx="7058064" cy="36005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3" name="Arco 1052">
            <a:extLst>
              <a:ext uri="{FF2B5EF4-FFF2-40B4-BE49-F238E27FC236}">
                <a16:creationId xmlns:a16="http://schemas.microsoft.com/office/drawing/2014/main" id="{2B7C0CA3-D574-502C-AA2B-1E9A3A4A66A4}"/>
              </a:ext>
            </a:extLst>
          </p:cNvPr>
          <p:cNvSpPr/>
          <p:nvPr/>
        </p:nvSpPr>
        <p:spPr>
          <a:xfrm rot="2492771">
            <a:off x="4560220" y="516500"/>
            <a:ext cx="1894674" cy="2117173"/>
          </a:xfrm>
          <a:prstGeom prst="arc">
            <a:avLst>
              <a:gd name="adj1" fmla="val 15696208"/>
              <a:gd name="adj2" fmla="val 926750"/>
            </a:avLst>
          </a:prstGeom>
          <a:ln w="127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88" name="Picture 20" descr="Imagens vetoriais Lua | Depositphotos">
            <a:extLst>
              <a:ext uri="{FF2B5EF4-FFF2-40B4-BE49-F238E27FC236}">
                <a16:creationId xmlns:a16="http://schemas.microsoft.com/office/drawing/2014/main" id="{B5FF35C5-0CA9-5F4C-D41D-CCA08D6F1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662" y="1328499"/>
            <a:ext cx="353373" cy="35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3" name="Arco 2092">
            <a:extLst>
              <a:ext uri="{FF2B5EF4-FFF2-40B4-BE49-F238E27FC236}">
                <a16:creationId xmlns:a16="http://schemas.microsoft.com/office/drawing/2014/main" id="{92EE74C3-2DBC-8F0A-F4EC-24D982622125}"/>
              </a:ext>
            </a:extLst>
          </p:cNvPr>
          <p:cNvSpPr/>
          <p:nvPr/>
        </p:nvSpPr>
        <p:spPr>
          <a:xfrm>
            <a:off x="5390400" y="1325149"/>
            <a:ext cx="234314" cy="305742"/>
          </a:xfrm>
          <a:prstGeom prst="arc">
            <a:avLst>
              <a:gd name="adj1" fmla="val 16200000"/>
              <a:gd name="adj2" fmla="val 101171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94" name="Arco 2093">
            <a:extLst>
              <a:ext uri="{FF2B5EF4-FFF2-40B4-BE49-F238E27FC236}">
                <a16:creationId xmlns:a16="http://schemas.microsoft.com/office/drawing/2014/main" id="{94F5F2C7-F4D7-DB75-891F-8BA1FF0E136D}"/>
              </a:ext>
            </a:extLst>
          </p:cNvPr>
          <p:cNvSpPr/>
          <p:nvPr/>
        </p:nvSpPr>
        <p:spPr>
          <a:xfrm rot="11472179">
            <a:off x="3924683" y="1181020"/>
            <a:ext cx="234314" cy="305742"/>
          </a:xfrm>
          <a:prstGeom prst="arc">
            <a:avLst>
              <a:gd name="adj1" fmla="val 16200000"/>
              <a:gd name="adj2" fmla="val 101171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95" name="Arco 2094">
            <a:extLst>
              <a:ext uri="{FF2B5EF4-FFF2-40B4-BE49-F238E27FC236}">
                <a16:creationId xmlns:a16="http://schemas.microsoft.com/office/drawing/2014/main" id="{0E28284D-B8D7-D987-FE42-7E9C70CA67C1}"/>
              </a:ext>
            </a:extLst>
          </p:cNvPr>
          <p:cNvSpPr/>
          <p:nvPr/>
        </p:nvSpPr>
        <p:spPr>
          <a:xfrm rot="860726">
            <a:off x="1046233" y="395666"/>
            <a:ext cx="234314" cy="305742"/>
          </a:xfrm>
          <a:prstGeom prst="arc">
            <a:avLst>
              <a:gd name="adj1" fmla="val 18848158"/>
              <a:gd name="adj2" fmla="val 16010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97" name="Arco 2096">
            <a:extLst>
              <a:ext uri="{FF2B5EF4-FFF2-40B4-BE49-F238E27FC236}">
                <a16:creationId xmlns:a16="http://schemas.microsoft.com/office/drawing/2014/main" id="{F5C75FA7-1D8B-8F42-7657-D4127563A5A3}"/>
              </a:ext>
            </a:extLst>
          </p:cNvPr>
          <p:cNvSpPr/>
          <p:nvPr/>
        </p:nvSpPr>
        <p:spPr>
          <a:xfrm rot="11472179">
            <a:off x="5967012" y="869602"/>
            <a:ext cx="234314" cy="305742"/>
          </a:xfrm>
          <a:prstGeom prst="arc">
            <a:avLst>
              <a:gd name="adj1" fmla="val 16200000"/>
              <a:gd name="adj2" fmla="val 2073444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099" name="Conector reto 2098">
            <a:extLst>
              <a:ext uri="{FF2B5EF4-FFF2-40B4-BE49-F238E27FC236}">
                <a16:creationId xmlns:a16="http://schemas.microsoft.com/office/drawing/2014/main" id="{46117340-D536-5320-3339-74D3D23F1D91}"/>
              </a:ext>
            </a:extLst>
          </p:cNvPr>
          <p:cNvCxnSpPr>
            <a:cxnSpLocks/>
          </p:cNvCxnSpPr>
          <p:nvPr/>
        </p:nvCxnSpPr>
        <p:spPr>
          <a:xfrm>
            <a:off x="4781038" y="887501"/>
            <a:ext cx="0" cy="57891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1" name="Retângulo 2100">
            <a:extLst>
              <a:ext uri="{FF2B5EF4-FFF2-40B4-BE49-F238E27FC236}">
                <a16:creationId xmlns:a16="http://schemas.microsoft.com/office/drawing/2014/main" id="{218A5541-91A5-A3A0-58B7-0E5AB1F04AF1}"/>
              </a:ext>
            </a:extLst>
          </p:cNvPr>
          <p:cNvSpPr/>
          <p:nvPr/>
        </p:nvSpPr>
        <p:spPr>
          <a:xfrm>
            <a:off x="4788024" y="908720"/>
            <a:ext cx="98320" cy="10612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02" name="Retângulo 2101">
            <a:extLst>
              <a:ext uri="{FF2B5EF4-FFF2-40B4-BE49-F238E27FC236}">
                <a16:creationId xmlns:a16="http://schemas.microsoft.com/office/drawing/2014/main" id="{EFA7E450-A091-0A45-45CB-2E590F8AC27C}"/>
              </a:ext>
            </a:extLst>
          </p:cNvPr>
          <p:cNvSpPr/>
          <p:nvPr/>
        </p:nvSpPr>
        <p:spPr>
          <a:xfrm>
            <a:off x="4704994" y="887501"/>
            <a:ext cx="98320" cy="10612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03" name="CaixaDeTexto 2102">
            <a:extLst>
              <a:ext uri="{FF2B5EF4-FFF2-40B4-BE49-F238E27FC236}">
                <a16:creationId xmlns:a16="http://schemas.microsoft.com/office/drawing/2014/main" id="{CBE23221-CB13-1445-4FA3-0F0B45ED12CC}"/>
              </a:ext>
            </a:extLst>
          </p:cNvPr>
          <p:cNvSpPr txBox="1"/>
          <p:nvPr/>
        </p:nvSpPr>
        <p:spPr>
          <a:xfrm>
            <a:off x="4711111" y="933317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2104" name="CaixaDeTexto 2103">
            <a:extLst>
              <a:ext uri="{FF2B5EF4-FFF2-40B4-BE49-F238E27FC236}">
                <a16:creationId xmlns:a16="http://schemas.microsoft.com/office/drawing/2014/main" id="{B28A892A-1FED-5964-0FF8-AE91B6C12073}"/>
              </a:ext>
            </a:extLst>
          </p:cNvPr>
          <p:cNvSpPr txBox="1"/>
          <p:nvPr/>
        </p:nvSpPr>
        <p:spPr>
          <a:xfrm>
            <a:off x="1206442" y="390714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ym typeface="Symbol" panose="05050102010706020507" pitchFamily="18" charset="2"/>
              </a:rPr>
              <a:t></a:t>
            </a:r>
            <a:endParaRPr lang="pt-BR" sz="1200" dirty="0"/>
          </a:p>
        </p:txBody>
      </p:sp>
      <p:sp>
        <p:nvSpPr>
          <p:cNvPr id="2105" name="CaixaDeTexto 2104">
            <a:extLst>
              <a:ext uri="{FF2B5EF4-FFF2-40B4-BE49-F238E27FC236}">
                <a16:creationId xmlns:a16="http://schemas.microsoft.com/office/drawing/2014/main" id="{41CF013D-035F-10AE-C476-FF22EBA46C79}"/>
              </a:ext>
            </a:extLst>
          </p:cNvPr>
          <p:cNvSpPr txBox="1"/>
          <p:nvPr/>
        </p:nvSpPr>
        <p:spPr>
          <a:xfrm>
            <a:off x="5741507" y="969819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ym typeface="Symbol" panose="05050102010706020507" pitchFamily="18" charset="2"/>
              </a:rPr>
              <a:t></a:t>
            </a:r>
            <a:endParaRPr lang="pt-BR" sz="1200" dirty="0"/>
          </a:p>
        </p:txBody>
      </p:sp>
      <p:sp>
        <p:nvSpPr>
          <p:cNvPr id="2106" name="CaixaDeTexto 2105">
            <a:extLst>
              <a:ext uri="{FF2B5EF4-FFF2-40B4-BE49-F238E27FC236}">
                <a16:creationId xmlns:a16="http://schemas.microsoft.com/office/drawing/2014/main" id="{687FB7C3-A8F2-BDA6-BB45-CA256971CA03}"/>
              </a:ext>
            </a:extLst>
          </p:cNvPr>
          <p:cNvSpPr txBox="1"/>
          <p:nvPr/>
        </p:nvSpPr>
        <p:spPr>
          <a:xfrm>
            <a:off x="3717636" y="1198601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ym typeface="Symbol" panose="05050102010706020507" pitchFamily="18" charset="2"/>
              </a:rPr>
              <a:t></a:t>
            </a:r>
            <a:endParaRPr lang="pt-BR" sz="1200" dirty="0"/>
          </a:p>
        </p:txBody>
      </p:sp>
      <p:sp>
        <p:nvSpPr>
          <p:cNvPr id="2107" name="CaixaDeTexto 2106">
            <a:extLst>
              <a:ext uri="{FF2B5EF4-FFF2-40B4-BE49-F238E27FC236}">
                <a16:creationId xmlns:a16="http://schemas.microsoft.com/office/drawing/2014/main" id="{7516773D-DF61-FEC5-8FAA-223662C71B07}"/>
              </a:ext>
            </a:extLst>
          </p:cNvPr>
          <p:cNvSpPr txBox="1"/>
          <p:nvPr/>
        </p:nvSpPr>
        <p:spPr>
          <a:xfrm>
            <a:off x="5568006" y="1250512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ym typeface="Symbol" panose="05050102010706020507" pitchFamily="18" charset="2"/>
              </a:rPr>
              <a:t></a:t>
            </a:r>
            <a:endParaRPr lang="pt-BR" sz="1200" dirty="0"/>
          </a:p>
        </p:txBody>
      </p:sp>
      <p:sp>
        <p:nvSpPr>
          <p:cNvPr id="2108" name="CaixaDeTexto 2107">
            <a:extLst>
              <a:ext uri="{FF2B5EF4-FFF2-40B4-BE49-F238E27FC236}">
                <a16:creationId xmlns:a16="http://schemas.microsoft.com/office/drawing/2014/main" id="{8E49DD0B-D647-61E6-8B0A-EB7DD018471F}"/>
              </a:ext>
            </a:extLst>
          </p:cNvPr>
          <p:cNvSpPr txBox="1"/>
          <p:nvPr/>
        </p:nvSpPr>
        <p:spPr>
          <a:xfrm>
            <a:off x="5462094" y="102144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endParaRPr lang="pt-BR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09" name="CaixaDeTexto 2108">
            <a:extLst>
              <a:ext uri="{FF2B5EF4-FFF2-40B4-BE49-F238E27FC236}">
                <a16:creationId xmlns:a16="http://schemas.microsoft.com/office/drawing/2014/main" id="{19AD903E-9FE2-2395-5015-5B73DF31296E}"/>
              </a:ext>
            </a:extLst>
          </p:cNvPr>
          <p:cNvSpPr txBox="1"/>
          <p:nvPr/>
        </p:nvSpPr>
        <p:spPr>
          <a:xfrm>
            <a:off x="4655766" y="623265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accent2">
                    <a:lumMod val="50000"/>
                  </a:schemeClr>
                </a:solidFill>
                <a:sym typeface="Symbol" panose="05050102010706020507" pitchFamily="18" charset="2"/>
              </a:rPr>
              <a:t>A</a:t>
            </a:r>
            <a:endParaRPr lang="pt-BR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12" name="CaixaDeTexto 2111">
            <a:extLst>
              <a:ext uri="{FF2B5EF4-FFF2-40B4-BE49-F238E27FC236}">
                <a16:creationId xmlns:a16="http://schemas.microsoft.com/office/drawing/2014/main" id="{9D7E1BFF-C50F-4107-C2CE-EF5812A2F591}"/>
              </a:ext>
            </a:extLst>
          </p:cNvPr>
          <p:cNvSpPr txBox="1"/>
          <p:nvPr/>
        </p:nvSpPr>
        <p:spPr>
          <a:xfrm>
            <a:off x="6394743" y="1024458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accent2">
                    <a:lumMod val="50000"/>
                  </a:schemeClr>
                </a:solidFill>
                <a:sym typeface="Symbol" panose="05050102010706020507" pitchFamily="18" charset="2"/>
              </a:rPr>
              <a:t>C</a:t>
            </a:r>
            <a:endParaRPr lang="pt-BR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13" name="CaixaDeTexto 2112">
            <a:extLst>
              <a:ext uri="{FF2B5EF4-FFF2-40B4-BE49-F238E27FC236}">
                <a16:creationId xmlns:a16="http://schemas.microsoft.com/office/drawing/2014/main" id="{02EB849B-1BED-E622-849D-F03098E4C775}"/>
              </a:ext>
            </a:extLst>
          </p:cNvPr>
          <p:cNvSpPr txBox="1"/>
          <p:nvPr/>
        </p:nvSpPr>
        <p:spPr>
          <a:xfrm>
            <a:off x="4667626" y="1417069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accent2">
                    <a:lumMod val="50000"/>
                  </a:schemeClr>
                </a:solidFill>
                <a:sym typeface="Symbol" panose="05050102010706020507" pitchFamily="18" charset="2"/>
              </a:rPr>
              <a:t>B</a:t>
            </a:r>
            <a:endParaRPr lang="pt-BR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15" name="CaixaDeTexto 2114">
            <a:extLst>
              <a:ext uri="{FF2B5EF4-FFF2-40B4-BE49-F238E27FC236}">
                <a16:creationId xmlns:a16="http://schemas.microsoft.com/office/drawing/2014/main" id="{DED902FD-F8E8-275B-65D5-FF5F96C0DAA3}"/>
              </a:ext>
            </a:extLst>
          </p:cNvPr>
          <p:cNvSpPr txBox="1"/>
          <p:nvPr/>
        </p:nvSpPr>
        <p:spPr>
          <a:xfrm>
            <a:off x="2447302" y="2444377"/>
            <a:ext cx="47286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02122"/>
                </a:solidFill>
                <a:latin typeface="Arial" panose="020B0604020202020204" pitchFamily="34" charset="0"/>
              </a:rPr>
              <a:t>  </a:t>
            </a:r>
            <a:r>
              <a:rPr lang="pt-BR" sz="1400" dirty="0">
                <a:solidFill>
                  <a:srgbClr val="202122"/>
                </a:solidFill>
                <a:latin typeface="Arial" panose="020B0604020202020204" pitchFamily="34" charset="0"/>
              </a:rPr>
              <a:t>Figura ilustrativa de uma Eclipse Lunar (fora de escala).</a:t>
            </a:r>
            <a:r>
              <a:rPr lang="pt-BR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CC5EA8B1-D63F-49AE-5802-DBDD00A8149D}"/>
                  </a:ext>
                </a:extLst>
              </p:cNvPr>
              <p:cNvSpPr txBox="1"/>
              <p:nvPr/>
            </p:nvSpPr>
            <p:spPr>
              <a:xfrm>
                <a:off x="1709370" y="2949656"/>
                <a:ext cx="2539157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pt-BR" dirty="0">
                              <a:solidFill>
                                <a:srgbClr val="202122"/>
                              </a:solidFill>
                              <a:latin typeface="Arial" panose="020B0604020202020204" pitchFamily="34" charset="0"/>
                              <a:sym typeface="Symbol" panose="05050102010706020507" pitchFamily="18" charset="2"/>
                            </a:rPr>
                            <m:t>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BR" dirty="0"/>
                            <m:t>3</m:t>
                          </m:r>
                          <m:r>
                            <a:rPr lang="pt-BR">
                              <a:latin typeface="Cambria Math" panose="02040503050406030204" pitchFamily="18" charset="0"/>
                            </a:rPr>
                            <m:t>60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°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39.312</m:t>
                          </m:r>
                        </m:den>
                      </m:f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pt-BR" dirty="0">
                          <a:solidFill>
                            <a:srgbClr val="202122"/>
                          </a:solidFill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m:t></m:t>
                      </m:r>
                      <m:r>
                        <a:rPr lang="pt-BR" b="0" i="1" dirty="0" smtClean="0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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0,5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°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CC5EA8B1-D63F-49AE-5802-DBDD00A81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370" y="2949656"/>
                <a:ext cx="2539157" cy="5250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B2B6365A-5596-5B89-E6ED-F706CDA432FA}"/>
                  </a:ext>
                </a:extLst>
              </p:cNvPr>
              <p:cNvSpPr txBox="1"/>
              <p:nvPr/>
            </p:nvSpPr>
            <p:spPr>
              <a:xfrm>
                <a:off x="4756405" y="1113765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𝜑</m:t>
                      </m:r>
                    </m:oMath>
                  </m:oMathPara>
                </a14:m>
                <a:endParaRPr lang="pt-BR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B2B6365A-5596-5B89-E6ED-F706CDA43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405" y="1113765"/>
                <a:ext cx="288032" cy="307777"/>
              </a:xfrm>
              <a:prstGeom prst="rect">
                <a:avLst/>
              </a:prstGeom>
              <a:blipFill>
                <a:blip r:embed="rId7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o 12">
            <a:extLst>
              <a:ext uri="{FF2B5EF4-FFF2-40B4-BE49-F238E27FC236}">
                <a16:creationId xmlns:a16="http://schemas.microsoft.com/office/drawing/2014/main" id="{112536A7-C392-2B98-A139-D88A3CACFD10}"/>
              </a:ext>
            </a:extLst>
          </p:cNvPr>
          <p:cNvSpPr/>
          <p:nvPr/>
        </p:nvSpPr>
        <p:spPr>
          <a:xfrm rot="18369936">
            <a:off x="4609918" y="1309863"/>
            <a:ext cx="388341" cy="474954"/>
          </a:xfrm>
          <a:prstGeom prst="arc">
            <a:avLst>
              <a:gd name="adj1" fmla="val 15808364"/>
              <a:gd name="adj2" fmla="val 1011716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1039ADAF-9663-14CA-2799-4A47ACDD0AE9}"/>
                  </a:ext>
                </a:extLst>
              </p:cNvPr>
              <p:cNvSpPr txBox="1"/>
              <p:nvPr/>
            </p:nvSpPr>
            <p:spPr>
              <a:xfrm>
                <a:off x="3284414" y="4320297"/>
                <a:ext cx="26144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</m:t>
                      </m:r>
                    </m:oMath>
                  </m:oMathPara>
                </a14:m>
                <a:endParaRPr lang="pt-BR" b="0" i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1039ADAF-9663-14CA-2799-4A47ACDD0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414" y="4320297"/>
                <a:ext cx="2614434" cy="276999"/>
              </a:xfrm>
              <a:prstGeom prst="rect">
                <a:avLst/>
              </a:prstGeom>
              <a:blipFill>
                <a:blip r:embed="rId8"/>
                <a:stretch>
                  <a:fillRect l="-1865" t="-2222" r="-233" b="-3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4F72B91-ED0C-1964-7B0F-027F9E38EC2F}"/>
                  </a:ext>
                </a:extLst>
              </p:cNvPr>
              <p:cNvSpPr txBox="1"/>
              <p:nvPr/>
            </p:nvSpPr>
            <p:spPr>
              <a:xfrm>
                <a:off x="3693591" y="4704261"/>
                <a:ext cx="15097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4F72B91-ED0C-1964-7B0F-027F9E38E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591" y="4704261"/>
                <a:ext cx="1509709" cy="276999"/>
              </a:xfrm>
              <a:prstGeom prst="rect">
                <a:avLst/>
              </a:prstGeom>
              <a:blipFill>
                <a:blip r:embed="rId9"/>
                <a:stretch>
                  <a:fillRect l="-3629" t="-4444" b="-3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ixaDeTexto 15">
            <a:extLst>
              <a:ext uri="{FF2B5EF4-FFF2-40B4-BE49-F238E27FC236}">
                <a16:creationId xmlns:a16="http://schemas.microsoft.com/office/drawing/2014/main" id="{9F19FD9B-8CC3-A67F-74CC-568354C1E30C}"/>
              </a:ext>
            </a:extLst>
          </p:cNvPr>
          <p:cNvSpPr txBox="1"/>
          <p:nvPr/>
        </p:nvSpPr>
        <p:spPr>
          <a:xfrm>
            <a:off x="386536" y="5033478"/>
            <a:ext cx="853845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Devido ao Sol encontrar-se muito distante da Terra, o ângulo </a:t>
            </a:r>
          </a:p>
          <a:p>
            <a:r>
              <a:rPr lang="pt-BR" dirty="0">
                <a:solidFill>
                  <a:srgbClr val="20212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   </a:t>
            </a:r>
            <a:r>
              <a:rPr lang="pt-BR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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tende a 0, portanto, </a:t>
            </a:r>
            <a:endParaRPr lang="pt-BR" sz="1800" b="0" i="0" dirty="0">
              <a:solidFill>
                <a:srgbClr val="20212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C2DD54B8-E5F4-98DA-9492-5C46651FFCB6}"/>
              </a:ext>
            </a:extLst>
          </p:cNvPr>
          <p:cNvCxnSpPr/>
          <p:nvPr/>
        </p:nvCxnSpPr>
        <p:spPr>
          <a:xfrm flipV="1">
            <a:off x="4096470" y="4320297"/>
            <a:ext cx="259506" cy="26767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6F390131-3A80-6F14-4858-6DBE57636932}"/>
              </a:ext>
            </a:extLst>
          </p:cNvPr>
          <p:cNvCxnSpPr/>
          <p:nvPr/>
        </p:nvCxnSpPr>
        <p:spPr>
          <a:xfrm flipV="1">
            <a:off x="4943798" y="4345538"/>
            <a:ext cx="259506" cy="26767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1A821E8B-7171-EC89-ABE5-2B40D47691C7}"/>
              </a:ext>
            </a:extLst>
          </p:cNvPr>
          <p:cNvCxnSpPr/>
          <p:nvPr/>
        </p:nvCxnSpPr>
        <p:spPr>
          <a:xfrm flipV="1">
            <a:off x="3625870" y="4755935"/>
            <a:ext cx="259506" cy="26767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0FAF41E5-4857-DA7E-0318-BFB369950C21}"/>
                  </a:ext>
                </a:extLst>
              </p:cNvPr>
              <p:cNvSpPr txBox="1"/>
              <p:nvPr/>
            </p:nvSpPr>
            <p:spPr>
              <a:xfrm>
                <a:off x="3950757" y="5624304"/>
                <a:ext cx="10410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0FAF41E5-4857-DA7E-0318-BFB369950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757" y="5624304"/>
                <a:ext cx="1041054" cy="276999"/>
              </a:xfrm>
              <a:prstGeom prst="rect">
                <a:avLst/>
              </a:prstGeom>
              <a:blipFill>
                <a:blip r:embed="rId10"/>
                <a:stretch>
                  <a:fillRect l="-9942" t="-4444" r="-1170" b="-3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2866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1" name="Picture 20" descr="Imagens vetoriais Lua | Depositphotos">
            <a:extLst>
              <a:ext uri="{FF2B5EF4-FFF2-40B4-BE49-F238E27FC236}">
                <a16:creationId xmlns:a16="http://schemas.microsoft.com/office/drawing/2014/main" id="{4EB6176F-5513-121A-0996-1AEB601A0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899" y="771292"/>
            <a:ext cx="353373" cy="35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Picture 20" descr="Imagens vetoriais Lua | Depositphotos">
            <a:extLst>
              <a:ext uri="{FF2B5EF4-FFF2-40B4-BE49-F238E27FC236}">
                <a16:creationId xmlns:a16="http://schemas.microsoft.com/office/drawing/2014/main" id="{81EA16E7-1C0F-89D1-4B77-59ACCC8B8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738" y="1837337"/>
            <a:ext cx="353373" cy="35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015DC1F1-9548-B321-ECF7-CA44E3997B88}"/>
                  </a:ext>
                </a:extLst>
              </p:cNvPr>
              <p:cNvSpPr txBox="1"/>
              <p:nvPr/>
            </p:nvSpPr>
            <p:spPr>
              <a:xfrm>
                <a:off x="395536" y="3027375"/>
                <a:ext cx="853845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pt-BR" sz="1800" dirty="0">
                    <a:solidFill>
                      <a:srgbClr val="202122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O ângulo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pt-BR" sz="1800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  <a:sym typeface="Symbol" panose="05050102010706020507" pitchFamily="18" charset="2"/>
                  </a:rPr>
                  <a:t> corresponde, aproximadamente a metade do diâmetro solar, isto é, </a:t>
                </a: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015DC1F1-9548-B321-ECF7-CA44E3997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027375"/>
                <a:ext cx="8538459" cy="369332"/>
              </a:xfrm>
              <a:prstGeom prst="rect">
                <a:avLst/>
              </a:prstGeom>
              <a:blipFill>
                <a:blip r:embed="rId3"/>
                <a:stretch>
                  <a:fillRect l="-500" t="-10000" r="-214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76" name="Imagem 2075" descr="Desenho de um círculo&#10;&#10;Descrição gerada automaticamente com confiança média">
            <a:extLst>
              <a:ext uri="{FF2B5EF4-FFF2-40B4-BE49-F238E27FC236}">
                <a16:creationId xmlns:a16="http://schemas.microsoft.com/office/drawing/2014/main" id="{907CE478-16B1-56DB-D4C8-38CD51D4B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1026930" cy="2232246"/>
          </a:xfrm>
          <a:prstGeom prst="rect">
            <a:avLst/>
          </a:prstGeom>
        </p:spPr>
      </p:pic>
      <p:pic>
        <p:nvPicPr>
          <p:cNvPr id="1040" name="Picture 16" descr="Planeta Terra: dados gerais, características, origem - Escola Kids">
            <a:extLst>
              <a:ext uri="{FF2B5EF4-FFF2-40B4-BE49-F238E27FC236}">
                <a16:creationId xmlns:a16="http://schemas.microsoft.com/office/drawing/2014/main" id="{42A0ED1D-E9B5-2211-3FE7-861CB43A0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405" y="750594"/>
            <a:ext cx="2424755" cy="145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78" name="Conector reto 2077">
            <a:extLst>
              <a:ext uri="{FF2B5EF4-FFF2-40B4-BE49-F238E27FC236}">
                <a16:creationId xmlns:a16="http://schemas.microsoft.com/office/drawing/2014/main" id="{384B088C-1674-A2FB-044E-CD307AD55304}"/>
              </a:ext>
            </a:extLst>
          </p:cNvPr>
          <p:cNvCxnSpPr>
            <a:cxnSpLocks/>
          </p:cNvCxnSpPr>
          <p:nvPr/>
        </p:nvCxnSpPr>
        <p:spPr>
          <a:xfrm>
            <a:off x="539552" y="386952"/>
            <a:ext cx="7992888" cy="93610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Conector reto 1023">
            <a:extLst>
              <a:ext uri="{FF2B5EF4-FFF2-40B4-BE49-F238E27FC236}">
                <a16:creationId xmlns:a16="http://schemas.microsoft.com/office/drawing/2014/main" id="{EA3FD0AD-9A39-3AF6-A143-65849FCFF8DD}"/>
              </a:ext>
            </a:extLst>
          </p:cNvPr>
          <p:cNvCxnSpPr>
            <a:cxnSpLocks/>
          </p:cNvCxnSpPr>
          <p:nvPr/>
        </p:nvCxnSpPr>
        <p:spPr>
          <a:xfrm flipV="1">
            <a:off x="539552" y="1682516"/>
            <a:ext cx="7992888" cy="846967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Conector reto 1027">
            <a:extLst>
              <a:ext uri="{FF2B5EF4-FFF2-40B4-BE49-F238E27FC236}">
                <a16:creationId xmlns:a16="http://schemas.microsoft.com/office/drawing/2014/main" id="{826937A3-0976-739E-8935-CAB1442C202E}"/>
              </a:ext>
            </a:extLst>
          </p:cNvPr>
          <p:cNvCxnSpPr>
            <a:cxnSpLocks/>
          </p:cNvCxnSpPr>
          <p:nvPr/>
        </p:nvCxnSpPr>
        <p:spPr>
          <a:xfrm>
            <a:off x="539552" y="386952"/>
            <a:ext cx="7920880" cy="203393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Conector reto 1033">
            <a:extLst>
              <a:ext uri="{FF2B5EF4-FFF2-40B4-BE49-F238E27FC236}">
                <a16:creationId xmlns:a16="http://schemas.microsoft.com/office/drawing/2014/main" id="{694CB29B-A20D-203C-E15E-5D2C0E44AC5E}"/>
              </a:ext>
            </a:extLst>
          </p:cNvPr>
          <p:cNvCxnSpPr>
            <a:cxnSpLocks/>
          </p:cNvCxnSpPr>
          <p:nvPr/>
        </p:nvCxnSpPr>
        <p:spPr>
          <a:xfrm flipV="1">
            <a:off x="539552" y="620688"/>
            <a:ext cx="7776864" cy="190879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Conector reto 1041">
            <a:extLst>
              <a:ext uri="{FF2B5EF4-FFF2-40B4-BE49-F238E27FC236}">
                <a16:creationId xmlns:a16="http://schemas.microsoft.com/office/drawing/2014/main" id="{333C3B7A-061A-F524-E29E-8C315C84B083}"/>
              </a:ext>
            </a:extLst>
          </p:cNvPr>
          <p:cNvCxnSpPr>
            <a:cxnSpLocks/>
          </p:cNvCxnSpPr>
          <p:nvPr/>
        </p:nvCxnSpPr>
        <p:spPr>
          <a:xfrm>
            <a:off x="1474376" y="1484782"/>
            <a:ext cx="7058064" cy="36005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3" name="Arco 1052">
            <a:extLst>
              <a:ext uri="{FF2B5EF4-FFF2-40B4-BE49-F238E27FC236}">
                <a16:creationId xmlns:a16="http://schemas.microsoft.com/office/drawing/2014/main" id="{2B7C0CA3-D574-502C-AA2B-1E9A3A4A66A4}"/>
              </a:ext>
            </a:extLst>
          </p:cNvPr>
          <p:cNvSpPr/>
          <p:nvPr/>
        </p:nvSpPr>
        <p:spPr>
          <a:xfrm rot="2492771">
            <a:off x="4560220" y="516500"/>
            <a:ext cx="1894674" cy="2117173"/>
          </a:xfrm>
          <a:prstGeom prst="arc">
            <a:avLst>
              <a:gd name="adj1" fmla="val 15696208"/>
              <a:gd name="adj2" fmla="val 926750"/>
            </a:avLst>
          </a:prstGeom>
          <a:ln w="127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88" name="Picture 20" descr="Imagens vetoriais Lua | Depositphotos">
            <a:extLst>
              <a:ext uri="{FF2B5EF4-FFF2-40B4-BE49-F238E27FC236}">
                <a16:creationId xmlns:a16="http://schemas.microsoft.com/office/drawing/2014/main" id="{B5FF35C5-0CA9-5F4C-D41D-CCA08D6F1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662" y="1328499"/>
            <a:ext cx="353373" cy="35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3" name="Arco 2092">
            <a:extLst>
              <a:ext uri="{FF2B5EF4-FFF2-40B4-BE49-F238E27FC236}">
                <a16:creationId xmlns:a16="http://schemas.microsoft.com/office/drawing/2014/main" id="{92EE74C3-2DBC-8F0A-F4EC-24D982622125}"/>
              </a:ext>
            </a:extLst>
          </p:cNvPr>
          <p:cNvSpPr/>
          <p:nvPr/>
        </p:nvSpPr>
        <p:spPr>
          <a:xfrm>
            <a:off x="5390400" y="1325149"/>
            <a:ext cx="234314" cy="305742"/>
          </a:xfrm>
          <a:prstGeom prst="arc">
            <a:avLst>
              <a:gd name="adj1" fmla="val 16200000"/>
              <a:gd name="adj2" fmla="val 101171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94" name="Arco 2093">
            <a:extLst>
              <a:ext uri="{FF2B5EF4-FFF2-40B4-BE49-F238E27FC236}">
                <a16:creationId xmlns:a16="http://schemas.microsoft.com/office/drawing/2014/main" id="{94F5F2C7-F4D7-DB75-891F-8BA1FF0E136D}"/>
              </a:ext>
            </a:extLst>
          </p:cNvPr>
          <p:cNvSpPr/>
          <p:nvPr/>
        </p:nvSpPr>
        <p:spPr>
          <a:xfrm rot="11472179">
            <a:off x="3924683" y="1181020"/>
            <a:ext cx="234314" cy="305742"/>
          </a:xfrm>
          <a:prstGeom prst="arc">
            <a:avLst>
              <a:gd name="adj1" fmla="val 16200000"/>
              <a:gd name="adj2" fmla="val 101171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95" name="Arco 2094">
            <a:extLst>
              <a:ext uri="{FF2B5EF4-FFF2-40B4-BE49-F238E27FC236}">
                <a16:creationId xmlns:a16="http://schemas.microsoft.com/office/drawing/2014/main" id="{0E28284D-B8D7-D987-FE42-7E9C70CA67C1}"/>
              </a:ext>
            </a:extLst>
          </p:cNvPr>
          <p:cNvSpPr/>
          <p:nvPr/>
        </p:nvSpPr>
        <p:spPr>
          <a:xfrm rot="860726">
            <a:off x="1046233" y="395666"/>
            <a:ext cx="234314" cy="305742"/>
          </a:xfrm>
          <a:prstGeom prst="arc">
            <a:avLst>
              <a:gd name="adj1" fmla="val 18848158"/>
              <a:gd name="adj2" fmla="val 16010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97" name="Arco 2096">
            <a:extLst>
              <a:ext uri="{FF2B5EF4-FFF2-40B4-BE49-F238E27FC236}">
                <a16:creationId xmlns:a16="http://schemas.microsoft.com/office/drawing/2014/main" id="{F5C75FA7-1D8B-8F42-7657-D4127563A5A3}"/>
              </a:ext>
            </a:extLst>
          </p:cNvPr>
          <p:cNvSpPr/>
          <p:nvPr/>
        </p:nvSpPr>
        <p:spPr>
          <a:xfrm rot="11472179">
            <a:off x="5967012" y="869602"/>
            <a:ext cx="234314" cy="305742"/>
          </a:xfrm>
          <a:prstGeom prst="arc">
            <a:avLst>
              <a:gd name="adj1" fmla="val 16200000"/>
              <a:gd name="adj2" fmla="val 2073444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099" name="Conector reto 2098">
            <a:extLst>
              <a:ext uri="{FF2B5EF4-FFF2-40B4-BE49-F238E27FC236}">
                <a16:creationId xmlns:a16="http://schemas.microsoft.com/office/drawing/2014/main" id="{46117340-D536-5320-3339-74D3D23F1D91}"/>
              </a:ext>
            </a:extLst>
          </p:cNvPr>
          <p:cNvCxnSpPr>
            <a:cxnSpLocks/>
          </p:cNvCxnSpPr>
          <p:nvPr/>
        </p:nvCxnSpPr>
        <p:spPr>
          <a:xfrm>
            <a:off x="4781038" y="887501"/>
            <a:ext cx="0" cy="57891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1" name="Retângulo 2100">
            <a:extLst>
              <a:ext uri="{FF2B5EF4-FFF2-40B4-BE49-F238E27FC236}">
                <a16:creationId xmlns:a16="http://schemas.microsoft.com/office/drawing/2014/main" id="{218A5541-91A5-A3A0-58B7-0E5AB1F04AF1}"/>
              </a:ext>
            </a:extLst>
          </p:cNvPr>
          <p:cNvSpPr/>
          <p:nvPr/>
        </p:nvSpPr>
        <p:spPr>
          <a:xfrm>
            <a:off x="4788024" y="908720"/>
            <a:ext cx="98320" cy="10612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02" name="Retângulo 2101">
            <a:extLst>
              <a:ext uri="{FF2B5EF4-FFF2-40B4-BE49-F238E27FC236}">
                <a16:creationId xmlns:a16="http://schemas.microsoft.com/office/drawing/2014/main" id="{EFA7E450-A091-0A45-45CB-2E590F8AC27C}"/>
              </a:ext>
            </a:extLst>
          </p:cNvPr>
          <p:cNvSpPr/>
          <p:nvPr/>
        </p:nvSpPr>
        <p:spPr>
          <a:xfrm>
            <a:off x="4704994" y="887501"/>
            <a:ext cx="98320" cy="10612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03" name="CaixaDeTexto 2102">
            <a:extLst>
              <a:ext uri="{FF2B5EF4-FFF2-40B4-BE49-F238E27FC236}">
                <a16:creationId xmlns:a16="http://schemas.microsoft.com/office/drawing/2014/main" id="{CBE23221-CB13-1445-4FA3-0F0B45ED12CC}"/>
              </a:ext>
            </a:extLst>
          </p:cNvPr>
          <p:cNvSpPr txBox="1"/>
          <p:nvPr/>
        </p:nvSpPr>
        <p:spPr>
          <a:xfrm>
            <a:off x="4711111" y="933317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2104" name="CaixaDeTexto 2103">
            <a:extLst>
              <a:ext uri="{FF2B5EF4-FFF2-40B4-BE49-F238E27FC236}">
                <a16:creationId xmlns:a16="http://schemas.microsoft.com/office/drawing/2014/main" id="{B28A892A-1FED-5964-0FF8-AE91B6C12073}"/>
              </a:ext>
            </a:extLst>
          </p:cNvPr>
          <p:cNvSpPr txBox="1"/>
          <p:nvPr/>
        </p:nvSpPr>
        <p:spPr>
          <a:xfrm>
            <a:off x="1206442" y="390714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ym typeface="Symbol" panose="05050102010706020507" pitchFamily="18" charset="2"/>
              </a:rPr>
              <a:t></a:t>
            </a:r>
            <a:endParaRPr lang="pt-BR" sz="1200" dirty="0"/>
          </a:p>
        </p:txBody>
      </p:sp>
      <p:sp>
        <p:nvSpPr>
          <p:cNvPr id="2105" name="CaixaDeTexto 2104">
            <a:extLst>
              <a:ext uri="{FF2B5EF4-FFF2-40B4-BE49-F238E27FC236}">
                <a16:creationId xmlns:a16="http://schemas.microsoft.com/office/drawing/2014/main" id="{41CF013D-035F-10AE-C476-FF22EBA46C79}"/>
              </a:ext>
            </a:extLst>
          </p:cNvPr>
          <p:cNvSpPr txBox="1"/>
          <p:nvPr/>
        </p:nvSpPr>
        <p:spPr>
          <a:xfrm>
            <a:off x="5741507" y="969819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ym typeface="Symbol" panose="05050102010706020507" pitchFamily="18" charset="2"/>
              </a:rPr>
              <a:t></a:t>
            </a:r>
            <a:endParaRPr lang="pt-BR" sz="1200" dirty="0"/>
          </a:p>
        </p:txBody>
      </p:sp>
      <p:sp>
        <p:nvSpPr>
          <p:cNvPr id="2106" name="CaixaDeTexto 2105">
            <a:extLst>
              <a:ext uri="{FF2B5EF4-FFF2-40B4-BE49-F238E27FC236}">
                <a16:creationId xmlns:a16="http://schemas.microsoft.com/office/drawing/2014/main" id="{687FB7C3-A8F2-BDA6-BB45-CA256971CA03}"/>
              </a:ext>
            </a:extLst>
          </p:cNvPr>
          <p:cNvSpPr txBox="1"/>
          <p:nvPr/>
        </p:nvSpPr>
        <p:spPr>
          <a:xfrm>
            <a:off x="3717636" y="1198601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ym typeface="Symbol" panose="05050102010706020507" pitchFamily="18" charset="2"/>
              </a:rPr>
              <a:t></a:t>
            </a:r>
            <a:endParaRPr lang="pt-BR" sz="1200" dirty="0"/>
          </a:p>
        </p:txBody>
      </p:sp>
      <p:sp>
        <p:nvSpPr>
          <p:cNvPr id="2107" name="CaixaDeTexto 2106">
            <a:extLst>
              <a:ext uri="{FF2B5EF4-FFF2-40B4-BE49-F238E27FC236}">
                <a16:creationId xmlns:a16="http://schemas.microsoft.com/office/drawing/2014/main" id="{7516773D-DF61-FEC5-8FAA-223662C71B07}"/>
              </a:ext>
            </a:extLst>
          </p:cNvPr>
          <p:cNvSpPr txBox="1"/>
          <p:nvPr/>
        </p:nvSpPr>
        <p:spPr>
          <a:xfrm>
            <a:off x="5568006" y="1250512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ym typeface="Symbol" panose="05050102010706020507" pitchFamily="18" charset="2"/>
              </a:rPr>
              <a:t></a:t>
            </a:r>
            <a:endParaRPr lang="pt-BR" sz="1200" dirty="0"/>
          </a:p>
        </p:txBody>
      </p:sp>
      <p:sp>
        <p:nvSpPr>
          <p:cNvPr id="2108" name="CaixaDeTexto 2107">
            <a:extLst>
              <a:ext uri="{FF2B5EF4-FFF2-40B4-BE49-F238E27FC236}">
                <a16:creationId xmlns:a16="http://schemas.microsoft.com/office/drawing/2014/main" id="{8E49DD0B-D647-61E6-8B0A-EB7DD018471F}"/>
              </a:ext>
            </a:extLst>
          </p:cNvPr>
          <p:cNvSpPr txBox="1"/>
          <p:nvPr/>
        </p:nvSpPr>
        <p:spPr>
          <a:xfrm>
            <a:off x="5462094" y="102144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endParaRPr lang="pt-BR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09" name="CaixaDeTexto 2108">
            <a:extLst>
              <a:ext uri="{FF2B5EF4-FFF2-40B4-BE49-F238E27FC236}">
                <a16:creationId xmlns:a16="http://schemas.microsoft.com/office/drawing/2014/main" id="{19AD903E-9FE2-2395-5015-5B73DF31296E}"/>
              </a:ext>
            </a:extLst>
          </p:cNvPr>
          <p:cNvSpPr txBox="1"/>
          <p:nvPr/>
        </p:nvSpPr>
        <p:spPr>
          <a:xfrm>
            <a:off x="4655766" y="623265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accent2">
                    <a:lumMod val="50000"/>
                  </a:schemeClr>
                </a:solidFill>
                <a:sym typeface="Symbol" panose="05050102010706020507" pitchFamily="18" charset="2"/>
              </a:rPr>
              <a:t>A</a:t>
            </a:r>
            <a:endParaRPr lang="pt-BR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12" name="CaixaDeTexto 2111">
            <a:extLst>
              <a:ext uri="{FF2B5EF4-FFF2-40B4-BE49-F238E27FC236}">
                <a16:creationId xmlns:a16="http://schemas.microsoft.com/office/drawing/2014/main" id="{9D7E1BFF-C50F-4107-C2CE-EF5812A2F591}"/>
              </a:ext>
            </a:extLst>
          </p:cNvPr>
          <p:cNvSpPr txBox="1"/>
          <p:nvPr/>
        </p:nvSpPr>
        <p:spPr>
          <a:xfrm>
            <a:off x="6394743" y="1024458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accent2">
                    <a:lumMod val="50000"/>
                  </a:schemeClr>
                </a:solidFill>
                <a:sym typeface="Symbol" panose="05050102010706020507" pitchFamily="18" charset="2"/>
              </a:rPr>
              <a:t>C</a:t>
            </a:r>
            <a:endParaRPr lang="pt-BR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13" name="CaixaDeTexto 2112">
            <a:extLst>
              <a:ext uri="{FF2B5EF4-FFF2-40B4-BE49-F238E27FC236}">
                <a16:creationId xmlns:a16="http://schemas.microsoft.com/office/drawing/2014/main" id="{02EB849B-1BED-E622-849D-F03098E4C775}"/>
              </a:ext>
            </a:extLst>
          </p:cNvPr>
          <p:cNvSpPr txBox="1"/>
          <p:nvPr/>
        </p:nvSpPr>
        <p:spPr>
          <a:xfrm>
            <a:off x="4667626" y="1417069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accent2">
                    <a:lumMod val="50000"/>
                  </a:schemeClr>
                </a:solidFill>
                <a:sym typeface="Symbol" panose="05050102010706020507" pitchFamily="18" charset="2"/>
              </a:rPr>
              <a:t>B</a:t>
            </a:r>
            <a:endParaRPr lang="pt-BR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15" name="CaixaDeTexto 2114">
            <a:extLst>
              <a:ext uri="{FF2B5EF4-FFF2-40B4-BE49-F238E27FC236}">
                <a16:creationId xmlns:a16="http://schemas.microsoft.com/office/drawing/2014/main" id="{DED902FD-F8E8-275B-65D5-FF5F96C0DAA3}"/>
              </a:ext>
            </a:extLst>
          </p:cNvPr>
          <p:cNvSpPr txBox="1"/>
          <p:nvPr/>
        </p:nvSpPr>
        <p:spPr>
          <a:xfrm>
            <a:off x="2447302" y="2444377"/>
            <a:ext cx="47286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02122"/>
                </a:solidFill>
                <a:latin typeface="Arial" panose="020B0604020202020204" pitchFamily="34" charset="0"/>
              </a:rPr>
              <a:t>  </a:t>
            </a:r>
            <a:r>
              <a:rPr lang="pt-BR" sz="1400" dirty="0">
                <a:solidFill>
                  <a:srgbClr val="202122"/>
                </a:solidFill>
                <a:latin typeface="Arial" panose="020B0604020202020204" pitchFamily="34" charset="0"/>
              </a:rPr>
              <a:t>Figura ilustrativa de uma Eclipse Lunar (fora de escala).</a:t>
            </a:r>
            <a:r>
              <a:rPr lang="pt-BR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B2B6365A-5596-5B89-E6ED-F706CDA432FA}"/>
                  </a:ext>
                </a:extLst>
              </p:cNvPr>
              <p:cNvSpPr txBox="1"/>
              <p:nvPr/>
            </p:nvSpPr>
            <p:spPr>
              <a:xfrm>
                <a:off x="4756405" y="1113765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𝜑</m:t>
                      </m:r>
                    </m:oMath>
                  </m:oMathPara>
                </a14:m>
                <a:endParaRPr lang="pt-BR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B2B6365A-5596-5B89-E6ED-F706CDA43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405" y="1113765"/>
                <a:ext cx="288032" cy="307777"/>
              </a:xfrm>
              <a:prstGeom prst="rect">
                <a:avLst/>
              </a:prstGeom>
              <a:blipFill>
                <a:blip r:embed="rId6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o 12">
            <a:extLst>
              <a:ext uri="{FF2B5EF4-FFF2-40B4-BE49-F238E27FC236}">
                <a16:creationId xmlns:a16="http://schemas.microsoft.com/office/drawing/2014/main" id="{112536A7-C392-2B98-A139-D88A3CACFD10}"/>
              </a:ext>
            </a:extLst>
          </p:cNvPr>
          <p:cNvSpPr/>
          <p:nvPr/>
        </p:nvSpPr>
        <p:spPr>
          <a:xfrm rot="18369936">
            <a:off x="4609918" y="1309863"/>
            <a:ext cx="388341" cy="474954"/>
          </a:xfrm>
          <a:prstGeom prst="arc">
            <a:avLst>
              <a:gd name="adj1" fmla="val 15808364"/>
              <a:gd name="adj2" fmla="val 1011716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4F72B91-ED0C-1964-7B0F-027F9E38EC2F}"/>
                  </a:ext>
                </a:extLst>
              </p:cNvPr>
              <p:cNvSpPr txBox="1"/>
              <p:nvPr/>
            </p:nvSpPr>
            <p:spPr>
              <a:xfrm>
                <a:off x="2840787" y="4270334"/>
                <a:ext cx="25557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=0,25°+0,5°=0,75°.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4F72B91-ED0C-1964-7B0F-027F9E38E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787" y="4270334"/>
                <a:ext cx="2555764" cy="276999"/>
              </a:xfrm>
              <a:prstGeom prst="rect">
                <a:avLst/>
              </a:prstGeom>
              <a:blipFill>
                <a:blip r:embed="rId7"/>
                <a:stretch>
                  <a:fillRect l="-3819" t="-4444" b="-3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ixaDeTexto 15">
            <a:extLst>
              <a:ext uri="{FF2B5EF4-FFF2-40B4-BE49-F238E27FC236}">
                <a16:creationId xmlns:a16="http://schemas.microsoft.com/office/drawing/2014/main" id="{9F19FD9B-8CC3-A67F-74CC-568354C1E30C}"/>
              </a:ext>
            </a:extLst>
          </p:cNvPr>
          <p:cNvSpPr txBox="1"/>
          <p:nvPr/>
        </p:nvSpPr>
        <p:spPr>
          <a:xfrm>
            <a:off x="395536" y="3899937"/>
            <a:ext cx="15121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Portanto, </a:t>
            </a:r>
            <a:endParaRPr lang="pt-BR" sz="1800" b="0" i="0" dirty="0">
              <a:solidFill>
                <a:srgbClr val="20212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0FAF41E5-4857-DA7E-0318-BFB369950C21}"/>
                  </a:ext>
                </a:extLst>
              </p:cNvPr>
              <p:cNvSpPr txBox="1"/>
              <p:nvPr/>
            </p:nvSpPr>
            <p:spPr>
              <a:xfrm>
                <a:off x="3845124" y="3491091"/>
                <a:ext cx="9090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/2.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0FAF41E5-4857-DA7E-0318-BFB369950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124" y="3491091"/>
                <a:ext cx="909030" cy="276999"/>
              </a:xfrm>
              <a:prstGeom prst="rect">
                <a:avLst/>
              </a:prstGeom>
              <a:blipFill>
                <a:blip r:embed="rId8"/>
                <a:stretch>
                  <a:fillRect l="-8725" t="-4444" b="-3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>
            <a:extLst>
              <a:ext uri="{FF2B5EF4-FFF2-40B4-BE49-F238E27FC236}">
                <a16:creationId xmlns:a16="http://schemas.microsoft.com/office/drawing/2014/main" id="{B2934674-AC25-84DE-B56A-9F3E9E8DD478}"/>
              </a:ext>
            </a:extLst>
          </p:cNvPr>
          <p:cNvSpPr txBox="1"/>
          <p:nvPr/>
        </p:nvSpPr>
        <p:spPr>
          <a:xfrm>
            <a:off x="386536" y="4640652"/>
            <a:ext cx="853845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Utilizando, Razões Trigonométricas num Triângulo Retângulo, </a:t>
            </a:r>
          </a:p>
          <a:p>
            <a:r>
              <a:rPr lang="pt-BR" dirty="0">
                <a:solidFill>
                  <a:srgbClr val="20212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    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obtém-se o valor de </a:t>
            </a:r>
            <a:r>
              <a:rPr lang="pt-BR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x: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endParaRPr lang="pt-BR" sz="1800" b="0" i="0" dirty="0">
              <a:solidFill>
                <a:srgbClr val="20212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AE310C5F-9291-6D2E-5986-D9A42308C64F}"/>
                  </a:ext>
                </a:extLst>
              </p:cNvPr>
              <p:cNvSpPr txBox="1"/>
              <p:nvPr/>
            </p:nvSpPr>
            <p:spPr>
              <a:xfrm>
                <a:off x="426453" y="5515277"/>
                <a:ext cx="4336956" cy="6217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𝑠𝑒𝑛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0,75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°</m:t>
                          </m:r>
                        </m:e>
                      </m:d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pt-BR" sz="2000" b="0" i="1" dirty="0" smtClean="0">
                          <a:solidFill>
                            <a:srgbClr val="20212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x</m:t>
                      </m:r>
                      <m:r>
                        <a:rPr lang="pt-BR" sz="2000" b="0" i="1" dirty="0" smtClean="0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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𝑠𝑒𝑛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0,75°</m:t>
                              </m:r>
                            </m:e>
                          </m:d>
                        </m:den>
                      </m:f>
                      <m:r>
                        <a:rPr lang="pt-BR" sz="20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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AE310C5F-9291-6D2E-5986-D9A42308C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53" y="5515277"/>
                <a:ext cx="4336956" cy="62170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>
            <a:extLst>
              <a:ext uri="{FF2B5EF4-FFF2-40B4-BE49-F238E27FC236}">
                <a16:creationId xmlns:a16="http://schemas.microsoft.com/office/drawing/2014/main" id="{E536E84D-F7CA-98E1-47F4-E997B50C3B5E}"/>
              </a:ext>
            </a:extLst>
          </p:cNvPr>
          <p:cNvSpPr txBox="1"/>
          <p:nvPr/>
        </p:nvSpPr>
        <p:spPr>
          <a:xfrm>
            <a:off x="4664765" y="5638915"/>
            <a:ext cx="6273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ou, </a:t>
            </a:r>
            <a:endParaRPr lang="pt-BR" sz="1800" b="0" i="0" dirty="0">
              <a:solidFill>
                <a:srgbClr val="20212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DD0F023D-FF4F-630D-CB78-F094C4F768CF}"/>
                  </a:ext>
                </a:extLst>
              </p:cNvPr>
              <p:cNvSpPr txBox="1"/>
              <p:nvPr/>
            </p:nvSpPr>
            <p:spPr>
              <a:xfrm>
                <a:off x="5233902" y="5659832"/>
                <a:ext cx="106279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20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x</m:t>
                      </m:r>
                      <m:r>
                        <a:rPr lang="pt-B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pt-B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</m:t>
                      </m:r>
                      <m:r>
                        <a:rPr lang="pt-B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𝟕𝟔</m:t>
                      </m:r>
                      <m:r>
                        <a:rPr lang="pt-B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</m:t>
                      </m:r>
                      <m:r>
                        <a:rPr lang="pt-B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DD0F023D-FF4F-630D-CB78-F094C4F76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902" y="5659832"/>
                <a:ext cx="1062790" cy="307777"/>
              </a:xfrm>
              <a:prstGeom prst="rect">
                <a:avLst/>
              </a:prstGeom>
              <a:blipFill>
                <a:blip r:embed="rId10"/>
                <a:stretch>
                  <a:fillRect l="-2874" b="-588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9930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1" name="Picture 20" descr="Imagens vetoriais Lua | Depositphotos">
            <a:extLst>
              <a:ext uri="{FF2B5EF4-FFF2-40B4-BE49-F238E27FC236}">
                <a16:creationId xmlns:a16="http://schemas.microsoft.com/office/drawing/2014/main" id="{4EB6176F-5513-121A-0996-1AEB601A0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899" y="771292"/>
            <a:ext cx="353373" cy="35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Picture 20" descr="Imagens vetoriais Lua | Depositphotos">
            <a:extLst>
              <a:ext uri="{FF2B5EF4-FFF2-40B4-BE49-F238E27FC236}">
                <a16:creationId xmlns:a16="http://schemas.microsoft.com/office/drawing/2014/main" id="{81EA16E7-1C0F-89D1-4B77-59ACCC8B8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738" y="1837337"/>
            <a:ext cx="353373" cy="35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15DC1F1-9548-B321-ECF7-CA44E3997B88}"/>
              </a:ext>
            </a:extLst>
          </p:cNvPr>
          <p:cNvSpPr txBox="1"/>
          <p:nvPr/>
        </p:nvSpPr>
        <p:spPr>
          <a:xfrm>
            <a:off x="395536" y="3027375"/>
            <a:ext cx="85384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800" dirty="0">
                <a:solidFill>
                  <a:srgbClr val="20212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Segundo </a:t>
            </a:r>
            <a:r>
              <a:rPr lang="pt-BR" sz="1800" dirty="0" err="1">
                <a:solidFill>
                  <a:srgbClr val="20212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Hiparco</a:t>
            </a:r>
            <a:r>
              <a:rPr lang="pt-BR" sz="1800" dirty="0">
                <a:solidFill>
                  <a:srgbClr val="20212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, devido aos erros nas medidas, o resultado deve estar,</a:t>
            </a:r>
            <a:endParaRPr lang="pt-BR" sz="1800" b="0" i="0" dirty="0">
              <a:solidFill>
                <a:srgbClr val="20212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2076" name="Imagem 2075" descr="Desenho de um círculo&#10;&#10;Descrição gerada automaticamente com confiança média">
            <a:extLst>
              <a:ext uri="{FF2B5EF4-FFF2-40B4-BE49-F238E27FC236}">
                <a16:creationId xmlns:a16="http://schemas.microsoft.com/office/drawing/2014/main" id="{907CE478-16B1-56DB-D4C8-38CD51D4B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1026930" cy="2232246"/>
          </a:xfrm>
          <a:prstGeom prst="rect">
            <a:avLst/>
          </a:prstGeom>
        </p:spPr>
      </p:pic>
      <p:pic>
        <p:nvPicPr>
          <p:cNvPr id="1040" name="Picture 16" descr="Planeta Terra: dados gerais, características, origem - Escola Kids">
            <a:extLst>
              <a:ext uri="{FF2B5EF4-FFF2-40B4-BE49-F238E27FC236}">
                <a16:creationId xmlns:a16="http://schemas.microsoft.com/office/drawing/2014/main" id="{42A0ED1D-E9B5-2211-3FE7-861CB43A0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405" y="750594"/>
            <a:ext cx="2424755" cy="145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78" name="Conector reto 2077">
            <a:extLst>
              <a:ext uri="{FF2B5EF4-FFF2-40B4-BE49-F238E27FC236}">
                <a16:creationId xmlns:a16="http://schemas.microsoft.com/office/drawing/2014/main" id="{384B088C-1674-A2FB-044E-CD307AD55304}"/>
              </a:ext>
            </a:extLst>
          </p:cNvPr>
          <p:cNvCxnSpPr>
            <a:cxnSpLocks/>
          </p:cNvCxnSpPr>
          <p:nvPr/>
        </p:nvCxnSpPr>
        <p:spPr>
          <a:xfrm>
            <a:off x="539552" y="386952"/>
            <a:ext cx="7992888" cy="93610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Conector reto 1023">
            <a:extLst>
              <a:ext uri="{FF2B5EF4-FFF2-40B4-BE49-F238E27FC236}">
                <a16:creationId xmlns:a16="http://schemas.microsoft.com/office/drawing/2014/main" id="{EA3FD0AD-9A39-3AF6-A143-65849FCFF8DD}"/>
              </a:ext>
            </a:extLst>
          </p:cNvPr>
          <p:cNvCxnSpPr>
            <a:cxnSpLocks/>
          </p:cNvCxnSpPr>
          <p:nvPr/>
        </p:nvCxnSpPr>
        <p:spPr>
          <a:xfrm flipV="1">
            <a:off x="539552" y="1682516"/>
            <a:ext cx="7992888" cy="846967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Conector reto 1027">
            <a:extLst>
              <a:ext uri="{FF2B5EF4-FFF2-40B4-BE49-F238E27FC236}">
                <a16:creationId xmlns:a16="http://schemas.microsoft.com/office/drawing/2014/main" id="{826937A3-0976-739E-8935-CAB1442C202E}"/>
              </a:ext>
            </a:extLst>
          </p:cNvPr>
          <p:cNvCxnSpPr>
            <a:cxnSpLocks/>
          </p:cNvCxnSpPr>
          <p:nvPr/>
        </p:nvCxnSpPr>
        <p:spPr>
          <a:xfrm>
            <a:off x="539552" y="386952"/>
            <a:ext cx="7920880" cy="203393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Conector reto 1033">
            <a:extLst>
              <a:ext uri="{FF2B5EF4-FFF2-40B4-BE49-F238E27FC236}">
                <a16:creationId xmlns:a16="http://schemas.microsoft.com/office/drawing/2014/main" id="{694CB29B-A20D-203C-E15E-5D2C0E44AC5E}"/>
              </a:ext>
            </a:extLst>
          </p:cNvPr>
          <p:cNvCxnSpPr>
            <a:cxnSpLocks/>
          </p:cNvCxnSpPr>
          <p:nvPr/>
        </p:nvCxnSpPr>
        <p:spPr>
          <a:xfrm flipV="1">
            <a:off x="539552" y="620688"/>
            <a:ext cx="7776864" cy="190879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Conector reto 1041">
            <a:extLst>
              <a:ext uri="{FF2B5EF4-FFF2-40B4-BE49-F238E27FC236}">
                <a16:creationId xmlns:a16="http://schemas.microsoft.com/office/drawing/2014/main" id="{333C3B7A-061A-F524-E29E-8C315C84B083}"/>
              </a:ext>
            </a:extLst>
          </p:cNvPr>
          <p:cNvCxnSpPr>
            <a:cxnSpLocks/>
          </p:cNvCxnSpPr>
          <p:nvPr/>
        </p:nvCxnSpPr>
        <p:spPr>
          <a:xfrm>
            <a:off x="1474376" y="1484782"/>
            <a:ext cx="7058064" cy="36005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3" name="Arco 1052">
            <a:extLst>
              <a:ext uri="{FF2B5EF4-FFF2-40B4-BE49-F238E27FC236}">
                <a16:creationId xmlns:a16="http://schemas.microsoft.com/office/drawing/2014/main" id="{2B7C0CA3-D574-502C-AA2B-1E9A3A4A66A4}"/>
              </a:ext>
            </a:extLst>
          </p:cNvPr>
          <p:cNvSpPr/>
          <p:nvPr/>
        </p:nvSpPr>
        <p:spPr>
          <a:xfrm rot="2492771">
            <a:off x="4560220" y="516500"/>
            <a:ext cx="1894674" cy="2117173"/>
          </a:xfrm>
          <a:prstGeom prst="arc">
            <a:avLst>
              <a:gd name="adj1" fmla="val 15696208"/>
              <a:gd name="adj2" fmla="val 926750"/>
            </a:avLst>
          </a:prstGeom>
          <a:ln w="127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88" name="Picture 20" descr="Imagens vetoriais Lua | Depositphotos">
            <a:extLst>
              <a:ext uri="{FF2B5EF4-FFF2-40B4-BE49-F238E27FC236}">
                <a16:creationId xmlns:a16="http://schemas.microsoft.com/office/drawing/2014/main" id="{B5FF35C5-0CA9-5F4C-D41D-CCA08D6F1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662" y="1328499"/>
            <a:ext cx="353373" cy="35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3" name="Arco 2092">
            <a:extLst>
              <a:ext uri="{FF2B5EF4-FFF2-40B4-BE49-F238E27FC236}">
                <a16:creationId xmlns:a16="http://schemas.microsoft.com/office/drawing/2014/main" id="{92EE74C3-2DBC-8F0A-F4EC-24D982622125}"/>
              </a:ext>
            </a:extLst>
          </p:cNvPr>
          <p:cNvSpPr/>
          <p:nvPr/>
        </p:nvSpPr>
        <p:spPr>
          <a:xfrm>
            <a:off x="5390400" y="1325149"/>
            <a:ext cx="234314" cy="305742"/>
          </a:xfrm>
          <a:prstGeom prst="arc">
            <a:avLst>
              <a:gd name="adj1" fmla="val 16200000"/>
              <a:gd name="adj2" fmla="val 101171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94" name="Arco 2093">
            <a:extLst>
              <a:ext uri="{FF2B5EF4-FFF2-40B4-BE49-F238E27FC236}">
                <a16:creationId xmlns:a16="http://schemas.microsoft.com/office/drawing/2014/main" id="{94F5F2C7-F4D7-DB75-891F-8BA1FF0E136D}"/>
              </a:ext>
            </a:extLst>
          </p:cNvPr>
          <p:cNvSpPr/>
          <p:nvPr/>
        </p:nvSpPr>
        <p:spPr>
          <a:xfrm rot="11472179">
            <a:off x="3924683" y="1181020"/>
            <a:ext cx="234314" cy="305742"/>
          </a:xfrm>
          <a:prstGeom prst="arc">
            <a:avLst>
              <a:gd name="adj1" fmla="val 16200000"/>
              <a:gd name="adj2" fmla="val 101171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95" name="Arco 2094">
            <a:extLst>
              <a:ext uri="{FF2B5EF4-FFF2-40B4-BE49-F238E27FC236}">
                <a16:creationId xmlns:a16="http://schemas.microsoft.com/office/drawing/2014/main" id="{0E28284D-B8D7-D987-FE42-7E9C70CA67C1}"/>
              </a:ext>
            </a:extLst>
          </p:cNvPr>
          <p:cNvSpPr/>
          <p:nvPr/>
        </p:nvSpPr>
        <p:spPr>
          <a:xfrm rot="860726">
            <a:off x="1046233" y="395666"/>
            <a:ext cx="234314" cy="305742"/>
          </a:xfrm>
          <a:prstGeom prst="arc">
            <a:avLst>
              <a:gd name="adj1" fmla="val 18848158"/>
              <a:gd name="adj2" fmla="val 16010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97" name="Arco 2096">
            <a:extLst>
              <a:ext uri="{FF2B5EF4-FFF2-40B4-BE49-F238E27FC236}">
                <a16:creationId xmlns:a16="http://schemas.microsoft.com/office/drawing/2014/main" id="{F5C75FA7-1D8B-8F42-7657-D4127563A5A3}"/>
              </a:ext>
            </a:extLst>
          </p:cNvPr>
          <p:cNvSpPr/>
          <p:nvPr/>
        </p:nvSpPr>
        <p:spPr>
          <a:xfrm rot="11472179">
            <a:off x="5967012" y="869602"/>
            <a:ext cx="234314" cy="305742"/>
          </a:xfrm>
          <a:prstGeom prst="arc">
            <a:avLst>
              <a:gd name="adj1" fmla="val 16200000"/>
              <a:gd name="adj2" fmla="val 2073444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099" name="Conector reto 2098">
            <a:extLst>
              <a:ext uri="{FF2B5EF4-FFF2-40B4-BE49-F238E27FC236}">
                <a16:creationId xmlns:a16="http://schemas.microsoft.com/office/drawing/2014/main" id="{46117340-D536-5320-3339-74D3D23F1D91}"/>
              </a:ext>
            </a:extLst>
          </p:cNvPr>
          <p:cNvCxnSpPr>
            <a:cxnSpLocks/>
          </p:cNvCxnSpPr>
          <p:nvPr/>
        </p:nvCxnSpPr>
        <p:spPr>
          <a:xfrm>
            <a:off x="4781038" y="887501"/>
            <a:ext cx="0" cy="57891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1" name="Retângulo 2100">
            <a:extLst>
              <a:ext uri="{FF2B5EF4-FFF2-40B4-BE49-F238E27FC236}">
                <a16:creationId xmlns:a16="http://schemas.microsoft.com/office/drawing/2014/main" id="{218A5541-91A5-A3A0-58B7-0E5AB1F04AF1}"/>
              </a:ext>
            </a:extLst>
          </p:cNvPr>
          <p:cNvSpPr/>
          <p:nvPr/>
        </p:nvSpPr>
        <p:spPr>
          <a:xfrm>
            <a:off x="4788024" y="908720"/>
            <a:ext cx="98320" cy="10612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02" name="Retângulo 2101">
            <a:extLst>
              <a:ext uri="{FF2B5EF4-FFF2-40B4-BE49-F238E27FC236}">
                <a16:creationId xmlns:a16="http://schemas.microsoft.com/office/drawing/2014/main" id="{EFA7E450-A091-0A45-45CB-2E590F8AC27C}"/>
              </a:ext>
            </a:extLst>
          </p:cNvPr>
          <p:cNvSpPr/>
          <p:nvPr/>
        </p:nvSpPr>
        <p:spPr>
          <a:xfrm>
            <a:off x="4704994" y="887501"/>
            <a:ext cx="98320" cy="10612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03" name="CaixaDeTexto 2102">
            <a:extLst>
              <a:ext uri="{FF2B5EF4-FFF2-40B4-BE49-F238E27FC236}">
                <a16:creationId xmlns:a16="http://schemas.microsoft.com/office/drawing/2014/main" id="{CBE23221-CB13-1445-4FA3-0F0B45ED12CC}"/>
              </a:ext>
            </a:extLst>
          </p:cNvPr>
          <p:cNvSpPr txBox="1"/>
          <p:nvPr/>
        </p:nvSpPr>
        <p:spPr>
          <a:xfrm>
            <a:off x="4711111" y="933317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2104" name="CaixaDeTexto 2103">
            <a:extLst>
              <a:ext uri="{FF2B5EF4-FFF2-40B4-BE49-F238E27FC236}">
                <a16:creationId xmlns:a16="http://schemas.microsoft.com/office/drawing/2014/main" id="{B28A892A-1FED-5964-0FF8-AE91B6C12073}"/>
              </a:ext>
            </a:extLst>
          </p:cNvPr>
          <p:cNvSpPr txBox="1"/>
          <p:nvPr/>
        </p:nvSpPr>
        <p:spPr>
          <a:xfrm>
            <a:off x="1206442" y="390714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ym typeface="Symbol" panose="05050102010706020507" pitchFamily="18" charset="2"/>
              </a:rPr>
              <a:t></a:t>
            </a:r>
            <a:endParaRPr lang="pt-BR" sz="1200" dirty="0"/>
          </a:p>
        </p:txBody>
      </p:sp>
      <p:sp>
        <p:nvSpPr>
          <p:cNvPr id="2105" name="CaixaDeTexto 2104">
            <a:extLst>
              <a:ext uri="{FF2B5EF4-FFF2-40B4-BE49-F238E27FC236}">
                <a16:creationId xmlns:a16="http://schemas.microsoft.com/office/drawing/2014/main" id="{41CF013D-035F-10AE-C476-FF22EBA46C79}"/>
              </a:ext>
            </a:extLst>
          </p:cNvPr>
          <p:cNvSpPr txBox="1"/>
          <p:nvPr/>
        </p:nvSpPr>
        <p:spPr>
          <a:xfrm>
            <a:off x="5741507" y="969819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ym typeface="Symbol" panose="05050102010706020507" pitchFamily="18" charset="2"/>
              </a:rPr>
              <a:t></a:t>
            </a:r>
            <a:endParaRPr lang="pt-BR" sz="1200" dirty="0"/>
          </a:p>
        </p:txBody>
      </p:sp>
      <p:sp>
        <p:nvSpPr>
          <p:cNvPr id="2106" name="CaixaDeTexto 2105">
            <a:extLst>
              <a:ext uri="{FF2B5EF4-FFF2-40B4-BE49-F238E27FC236}">
                <a16:creationId xmlns:a16="http://schemas.microsoft.com/office/drawing/2014/main" id="{687FB7C3-A8F2-BDA6-BB45-CA256971CA03}"/>
              </a:ext>
            </a:extLst>
          </p:cNvPr>
          <p:cNvSpPr txBox="1"/>
          <p:nvPr/>
        </p:nvSpPr>
        <p:spPr>
          <a:xfrm>
            <a:off x="3717636" y="1198601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ym typeface="Symbol" panose="05050102010706020507" pitchFamily="18" charset="2"/>
              </a:rPr>
              <a:t></a:t>
            </a:r>
            <a:endParaRPr lang="pt-BR" sz="1200" dirty="0"/>
          </a:p>
        </p:txBody>
      </p:sp>
      <p:sp>
        <p:nvSpPr>
          <p:cNvPr id="2107" name="CaixaDeTexto 2106">
            <a:extLst>
              <a:ext uri="{FF2B5EF4-FFF2-40B4-BE49-F238E27FC236}">
                <a16:creationId xmlns:a16="http://schemas.microsoft.com/office/drawing/2014/main" id="{7516773D-DF61-FEC5-8FAA-223662C71B07}"/>
              </a:ext>
            </a:extLst>
          </p:cNvPr>
          <p:cNvSpPr txBox="1"/>
          <p:nvPr/>
        </p:nvSpPr>
        <p:spPr>
          <a:xfrm>
            <a:off x="5568006" y="1250512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ym typeface="Symbol" panose="05050102010706020507" pitchFamily="18" charset="2"/>
              </a:rPr>
              <a:t></a:t>
            </a:r>
            <a:endParaRPr lang="pt-BR" sz="1200" dirty="0"/>
          </a:p>
        </p:txBody>
      </p:sp>
      <p:sp>
        <p:nvSpPr>
          <p:cNvPr id="2108" name="CaixaDeTexto 2107">
            <a:extLst>
              <a:ext uri="{FF2B5EF4-FFF2-40B4-BE49-F238E27FC236}">
                <a16:creationId xmlns:a16="http://schemas.microsoft.com/office/drawing/2014/main" id="{8E49DD0B-D647-61E6-8B0A-EB7DD018471F}"/>
              </a:ext>
            </a:extLst>
          </p:cNvPr>
          <p:cNvSpPr txBox="1"/>
          <p:nvPr/>
        </p:nvSpPr>
        <p:spPr>
          <a:xfrm>
            <a:off x="5462094" y="102144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endParaRPr lang="pt-BR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09" name="CaixaDeTexto 2108">
            <a:extLst>
              <a:ext uri="{FF2B5EF4-FFF2-40B4-BE49-F238E27FC236}">
                <a16:creationId xmlns:a16="http://schemas.microsoft.com/office/drawing/2014/main" id="{19AD903E-9FE2-2395-5015-5B73DF31296E}"/>
              </a:ext>
            </a:extLst>
          </p:cNvPr>
          <p:cNvSpPr txBox="1"/>
          <p:nvPr/>
        </p:nvSpPr>
        <p:spPr>
          <a:xfrm>
            <a:off x="4655766" y="623265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accent2">
                    <a:lumMod val="50000"/>
                  </a:schemeClr>
                </a:solidFill>
                <a:sym typeface="Symbol" panose="05050102010706020507" pitchFamily="18" charset="2"/>
              </a:rPr>
              <a:t>A</a:t>
            </a:r>
            <a:endParaRPr lang="pt-BR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12" name="CaixaDeTexto 2111">
            <a:extLst>
              <a:ext uri="{FF2B5EF4-FFF2-40B4-BE49-F238E27FC236}">
                <a16:creationId xmlns:a16="http://schemas.microsoft.com/office/drawing/2014/main" id="{9D7E1BFF-C50F-4107-C2CE-EF5812A2F591}"/>
              </a:ext>
            </a:extLst>
          </p:cNvPr>
          <p:cNvSpPr txBox="1"/>
          <p:nvPr/>
        </p:nvSpPr>
        <p:spPr>
          <a:xfrm>
            <a:off x="6394743" y="1024458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accent2">
                    <a:lumMod val="50000"/>
                  </a:schemeClr>
                </a:solidFill>
                <a:sym typeface="Symbol" panose="05050102010706020507" pitchFamily="18" charset="2"/>
              </a:rPr>
              <a:t>C</a:t>
            </a:r>
            <a:endParaRPr lang="pt-BR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13" name="CaixaDeTexto 2112">
            <a:extLst>
              <a:ext uri="{FF2B5EF4-FFF2-40B4-BE49-F238E27FC236}">
                <a16:creationId xmlns:a16="http://schemas.microsoft.com/office/drawing/2014/main" id="{02EB849B-1BED-E622-849D-F03098E4C775}"/>
              </a:ext>
            </a:extLst>
          </p:cNvPr>
          <p:cNvSpPr txBox="1"/>
          <p:nvPr/>
        </p:nvSpPr>
        <p:spPr>
          <a:xfrm>
            <a:off x="4667626" y="1417069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accent2">
                    <a:lumMod val="50000"/>
                  </a:schemeClr>
                </a:solidFill>
                <a:sym typeface="Symbol" panose="05050102010706020507" pitchFamily="18" charset="2"/>
              </a:rPr>
              <a:t>B</a:t>
            </a:r>
            <a:endParaRPr lang="pt-BR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15" name="CaixaDeTexto 2114">
            <a:extLst>
              <a:ext uri="{FF2B5EF4-FFF2-40B4-BE49-F238E27FC236}">
                <a16:creationId xmlns:a16="http://schemas.microsoft.com/office/drawing/2014/main" id="{DED902FD-F8E8-275B-65D5-FF5F96C0DAA3}"/>
              </a:ext>
            </a:extLst>
          </p:cNvPr>
          <p:cNvSpPr txBox="1"/>
          <p:nvPr/>
        </p:nvSpPr>
        <p:spPr>
          <a:xfrm>
            <a:off x="2447302" y="2444377"/>
            <a:ext cx="47286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02122"/>
                </a:solidFill>
                <a:latin typeface="Arial" panose="020B0604020202020204" pitchFamily="34" charset="0"/>
              </a:rPr>
              <a:t>  </a:t>
            </a:r>
            <a:r>
              <a:rPr lang="pt-BR" sz="1400" dirty="0">
                <a:solidFill>
                  <a:srgbClr val="202122"/>
                </a:solidFill>
                <a:latin typeface="Arial" panose="020B0604020202020204" pitchFamily="34" charset="0"/>
              </a:rPr>
              <a:t>Figura ilustrativa de uma Eclipse Lunar (fora de escala).</a:t>
            </a:r>
            <a:r>
              <a:rPr lang="pt-BR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B2B6365A-5596-5B89-E6ED-F706CDA432FA}"/>
                  </a:ext>
                </a:extLst>
              </p:cNvPr>
              <p:cNvSpPr txBox="1"/>
              <p:nvPr/>
            </p:nvSpPr>
            <p:spPr>
              <a:xfrm>
                <a:off x="4756405" y="1113765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𝜑</m:t>
                      </m:r>
                    </m:oMath>
                  </m:oMathPara>
                </a14:m>
                <a:endParaRPr lang="pt-BR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B2B6365A-5596-5B89-E6ED-F706CDA43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405" y="1113765"/>
                <a:ext cx="288032" cy="307777"/>
              </a:xfrm>
              <a:prstGeom prst="rect">
                <a:avLst/>
              </a:prstGeom>
              <a:blipFill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o 12">
            <a:extLst>
              <a:ext uri="{FF2B5EF4-FFF2-40B4-BE49-F238E27FC236}">
                <a16:creationId xmlns:a16="http://schemas.microsoft.com/office/drawing/2014/main" id="{112536A7-C392-2B98-A139-D88A3CACFD10}"/>
              </a:ext>
            </a:extLst>
          </p:cNvPr>
          <p:cNvSpPr/>
          <p:nvPr/>
        </p:nvSpPr>
        <p:spPr>
          <a:xfrm rot="18369936">
            <a:off x="4609918" y="1309863"/>
            <a:ext cx="388341" cy="474954"/>
          </a:xfrm>
          <a:prstGeom prst="arc">
            <a:avLst>
              <a:gd name="adj1" fmla="val 15808364"/>
              <a:gd name="adj2" fmla="val 1011716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F19FD9B-8CC3-A67F-74CC-568354C1E30C}"/>
              </a:ext>
            </a:extLst>
          </p:cNvPr>
          <p:cNvSpPr txBox="1"/>
          <p:nvPr/>
        </p:nvSpPr>
        <p:spPr>
          <a:xfrm>
            <a:off x="395535" y="3899937"/>
            <a:ext cx="3191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Atualmente, considera-se, </a:t>
            </a:r>
            <a:endParaRPr lang="pt-BR" sz="1800" b="0" i="0" dirty="0">
              <a:solidFill>
                <a:srgbClr val="20212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0FAF41E5-4857-DA7E-0318-BFB369950C21}"/>
                  </a:ext>
                </a:extLst>
              </p:cNvPr>
              <p:cNvSpPr txBox="1"/>
              <p:nvPr/>
            </p:nvSpPr>
            <p:spPr>
              <a:xfrm>
                <a:off x="1838401" y="3499264"/>
                <a:ext cx="184986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pt-BR" sz="2000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62</a:t>
                </a:r>
                <a:r>
                  <a:rPr lang="pt-BR" sz="2000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R &lt; </a:t>
                </a:r>
                <a:r>
                  <a:rPr lang="pt-BR" sz="2000" b="0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pt-BR" sz="2000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&lt; 74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000" dirty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</m:t>
                    </m:r>
                    <m:r>
                      <m:rPr>
                        <m:nor/>
                      </m:rPr>
                      <a:rPr lang="pt-BR" sz="2000" dirty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R</m:t>
                    </m:r>
                    <m:r>
                      <a:rPr lang="pt-BR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,</m:t>
                    </m:r>
                  </m:oMath>
                </a14:m>
                <a:endParaRPr lang="pt-B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0FAF41E5-4857-DA7E-0318-BFB369950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401" y="3499264"/>
                <a:ext cx="1849866" cy="307777"/>
              </a:xfrm>
              <a:prstGeom prst="rect">
                <a:avLst/>
              </a:prstGeom>
              <a:blipFill>
                <a:blip r:embed="rId6"/>
                <a:stretch>
                  <a:fillRect l="-8251" t="-27451" r="-1320" b="-4902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80BBE2BC-F1D1-D3B3-F3A7-1F999AFE1EA2}"/>
                  </a:ext>
                </a:extLst>
              </p:cNvPr>
              <p:cNvSpPr txBox="1"/>
              <p:nvPr/>
            </p:nvSpPr>
            <p:spPr>
              <a:xfrm>
                <a:off x="1823974" y="4317820"/>
                <a:ext cx="186429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pt-BR" sz="2000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54</a:t>
                </a:r>
                <a:r>
                  <a:rPr lang="pt-BR" sz="2000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R &lt; </a:t>
                </a:r>
                <a:r>
                  <a:rPr lang="pt-BR" sz="2000" b="0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pt-BR" sz="2000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&lt; 64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000" dirty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</m:t>
                    </m:r>
                    <m:r>
                      <m:rPr>
                        <m:nor/>
                      </m:rPr>
                      <a:rPr lang="pt-BR" sz="2000" dirty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R</m:t>
                    </m:r>
                    <m:r>
                      <m:rPr>
                        <m:nor/>
                      </m:rPr>
                      <a:rPr lang="pt-BR" sz="2000" b="0" i="0" dirty="0" smtClean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,</m:t>
                    </m:r>
                  </m:oMath>
                </a14:m>
                <a:endParaRPr lang="pt-B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80BBE2BC-F1D1-D3B3-F3A7-1F999AFE1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974" y="4317820"/>
                <a:ext cx="1864293" cy="307777"/>
              </a:xfrm>
              <a:prstGeom prst="rect">
                <a:avLst/>
              </a:prstGeom>
              <a:blipFill>
                <a:blip r:embed="rId7"/>
                <a:stretch>
                  <a:fillRect l="-7516" t="-27451" r="-1307" b="-4902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>
            <a:extLst>
              <a:ext uri="{FF2B5EF4-FFF2-40B4-BE49-F238E27FC236}">
                <a16:creationId xmlns:a16="http://schemas.microsoft.com/office/drawing/2014/main" id="{79DC4348-6E5C-D61C-298C-F5A44B1EE6DE}"/>
              </a:ext>
            </a:extLst>
          </p:cNvPr>
          <p:cNvSpPr txBox="1"/>
          <p:nvPr/>
        </p:nvSpPr>
        <p:spPr>
          <a:xfrm>
            <a:off x="398851" y="4782161"/>
            <a:ext cx="7701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20212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Sabe-se que o Raio Equatorial da Terra</a:t>
            </a:r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 aproximadamente 6.378 km, e a distância aproximada Terra-Lua é de 384.400 km.</a:t>
            </a:r>
            <a:endParaRPr lang="pt-BR" sz="1800" b="0" i="0" dirty="0">
              <a:solidFill>
                <a:srgbClr val="20212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C458697-35F1-3E16-4A6B-FA63FFECE97A}"/>
              </a:ext>
            </a:extLst>
          </p:cNvPr>
          <p:cNvSpPr txBox="1"/>
          <p:nvPr/>
        </p:nvSpPr>
        <p:spPr>
          <a:xfrm>
            <a:off x="3721415" y="3491716"/>
            <a:ext cx="7939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isto é, </a:t>
            </a:r>
            <a:endParaRPr lang="pt-BR" sz="1800" b="0" i="0" dirty="0">
              <a:solidFill>
                <a:srgbClr val="20212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B5FA86A5-7E8D-93B2-44B6-8645A4953673}"/>
                  </a:ext>
                </a:extLst>
              </p:cNvPr>
              <p:cNvSpPr txBox="1"/>
              <p:nvPr/>
            </p:nvSpPr>
            <p:spPr>
              <a:xfrm>
                <a:off x="4507045" y="3516797"/>
                <a:ext cx="32460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pt-BR" sz="2000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395.496 km </a:t>
                </a:r>
                <a:r>
                  <a:rPr lang="pt-BR" sz="2000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&lt; </a:t>
                </a:r>
                <a:r>
                  <a:rPr lang="pt-BR" sz="2000" b="0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pt-BR" sz="2000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&lt; 4</a:t>
                </a:r>
                <a14:m>
                  <m:oMath xmlns:m="http://schemas.openxmlformats.org/officeDocument/2006/math">
                    <m:r>
                      <a:rPr lang="pt-BR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71.972 </m:t>
                    </m:r>
                    <m:r>
                      <m:rPr>
                        <m:sty m:val="p"/>
                      </m:rPr>
                      <a:rPr lang="pt-BR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km</m:t>
                    </m:r>
                  </m:oMath>
                </a14:m>
                <a:r>
                  <a:rPr lang="pt-B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B5FA86A5-7E8D-93B2-44B6-8645A4953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045" y="3516797"/>
                <a:ext cx="3246081" cy="307777"/>
              </a:xfrm>
              <a:prstGeom prst="rect">
                <a:avLst/>
              </a:prstGeom>
              <a:blipFill>
                <a:blip r:embed="rId8"/>
                <a:stretch>
                  <a:fillRect l="-4315" t="-26000" r="-4315" b="-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>
            <a:extLst>
              <a:ext uri="{FF2B5EF4-FFF2-40B4-BE49-F238E27FC236}">
                <a16:creationId xmlns:a16="http://schemas.microsoft.com/office/drawing/2014/main" id="{7B017096-90A5-B9A2-E073-34393D361169}"/>
              </a:ext>
            </a:extLst>
          </p:cNvPr>
          <p:cNvSpPr txBox="1"/>
          <p:nvPr/>
        </p:nvSpPr>
        <p:spPr>
          <a:xfrm>
            <a:off x="3769284" y="4269269"/>
            <a:ext cx="7939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isto é, </a:t>
            </a:r>
            <a:endParaRPr lang="pt-BR" sz="1800" b="0" i="0" dirty="0">
              <a:solidFill>
                <a:srgbClr val="202122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37BAAF3E-67D4-2DBF-1758-A6DDF3205B0C}"/>
                  </a:ext>
                </a:extLst>
              </p:cNvPr>
              <p:cNvSpPr txBox="1"/>
              <p:nvPr/>
            </p:nvSpPr>
            <p:spPr>
              <a:xfrm>
                <a:off x="4572000" y="4300046"/>
                <a:ext cx="32460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pt-BR" sz="2000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344.412 km </a:t>
                </a:r>
                <a:r>
                  <a:rPr lang="pt-BR" sz="2000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&lt; </a:t>
                </a:r>
                <a:r>
                  <a:rPr lang="pt-BR" sz="2000" b="0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pt-BR" sz="2000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&lt; 4</a:t>
                </a:r>
                <a14:m>
                  <m:oMath xmlns:m="http://schemas.openxmlformats.org/officeDocument/2006/math">
                    <m:r>
                      <a:rPr lang="pt-BR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08.192 </m:t>
                    </m:r>
                    <m:r>
                      <m:rPr>
                        <m:sty m:val="p"/>
                      </m:rPr>
                      <a:rPr lang="pt-BR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km</m:t>
                    </m:r>
                  </m:oMath>
                </a14:m>
                <a:r>
                  <a:rPr lang="pt-B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37BAAF3E-67D4-2DBF-1758-A6DDF3205B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300046"/>
                <a:ext cx="3246081" cy="307777"/>
              </a:xfrm>
              <a:prstGeom prst="rect">
                <a:avLst/>
              </a:prstGeom>
              <a:blipFill>
                <a:blip r:embed="rId9"/>
                <a:stretch>
                  <a:fillRect l="-4323" t="-25490" r="-4511" b="-4902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47395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19882</TotalTime>
  <Words>698</Words>
  <Application>Microsoft Office PowerPoint</Application>
  <PresentationFormat>Apresentação na tela (4:3)</PresentationFormat>
  <Paragraphs>146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 Math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Usuário do Windows</dc:creator>
  <cp:lastModifiedBy>Silvanio Oliveira</cp:lastModifiedBy>
  <cp:revision>222</cp:revision>
  <dcterms:created xsi:type="dcterms:W3CDTF">2019-05-02T13:21:02Z</dcterms:created>
  <dcterms:modified xsi:type="dcterms:W3CDTF">2023-07-05T01:48:37Z</dcterms:modified>
</cp:coreProperties>
</file>